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7" r:id="rId2"/>
    <p:sldId id="259" r:id="rId3"/>
    <p:sldId id="262" r:id="rId4"/>
    <p:sldId id="261" r:id="rId5"/>
    <p:sldId id="260" r:id="rId6"/>
    <p:sldId id="266" r:id="rId7"/>
    <p:sldId id="269" r:id="rId8"/>
    <p:sldId id="270" r:id="rId9"/>
    <p:sldId id="272" r:id="rId10"/>
    <p:sldId id="274" r:id="rId11"/>
    <p:sldId id="275" r:id="rId12"/>
    <p:sldId id="279" r:id="rId13"/>
    <p:sldId id="280" r:id="rId14"/>
    <p:sldId id="281" r:id="rId15"/>
    <p:sldId id="283" r:id="rId16"/>
    <p:sldId id="277" r:id="rId17"/>
    <p:sldId id="285" r:id="rId18"/>
    <p:sldId id="282" r:id="rId19"/>
    <p:sldId id="289" r:id="rId20"/>
    <p:sldId id="288" r:id="rId21"/>
    <p:sldId id="291" r:id="rId22"/>
    <p:sldId id="294" r:id="rId23"/>
    <p:sldId id="295" r:id="rId24"/>
    <p:sldId id="298" r:id="rId25"/>
    <p:sldId id="297" r:id="rId26"/>
    <p:sldId id="301" r:id="rId27"/>
    <p:sldId id="296" r:id="rId28"/>
    <p:sldId id="305" r:id="rId29"/>
    <p:sldId id="303" r:id="rId30"/>
    <p:sldId id="300" r:id="rId31"/>
    <p:sldId id="302" r:id="rId32"/>
    <p:sldId id="306" r:id="rId33"/>
    <p:sldId id="299" r:id="rId34"/>
    <p:sldId id="307" r:id="rId35"/>
    <p:sldId id="308" r:id="rId36"/>
    <p:sldId id="293" r:id="rId37"/>
    <p:sldId id="310" r:id="rId38"/>
    <p:sldId id="313" r:id="rId39"/>
    <p:sldId id="314" r:id="rId40"/>
    <p:sldId id="309" r:id="rId41"/>
    <p:sldId id="311" r:id="rId42"/>
    <p:sldId id="312" r:id="rId43"/>
    <p:sldId id="315" r:id="rId44"/>
    <p:sldId id="316" r:id="rId45"/>
    <p:sldId id="318" r:id="rId46"/>
    <p:sldId id="319" r:id="rId47"/>
    <p:sldId id="320" r:id="rId48"/>
    <p:sldId id="321" r:id="rId49"/>
    <p:sldId id="322" r:id="rId50"/>
    <p:sldId id="323" r:id="rId51"/>
    <p:sldId id="292" r:id="rId52"/>
    <p:sldId id="324" r:id="rId53"/>
    <p:sldId id="326" r:id="rId54"/>
    <p:sldId id="325" r:id="rId55"/>
    <p:sldId id="327" r:id="rId56"/>
    <p:sldId id="335" r:id="rId57"/>
    <p:sldId id="336" r:id="rId58"/>
    <p:sldId id="337" r:id="rId59"/>
    <p:sldId id="338" r:id="rId60"/>
    <p:sldId id="339" r:id="rId61"/>
    <p:sldId id="340" r:id="rId62"/>
    <p:sldId id="341" r:id="rId63"/>
    <p:sldId id="343" r:id="rId64"/>
    <p:sldId id="344" r:id="rId65"/>
    <p:sldId id="345" r:id="rId66"/>
    <p:sldId id="346" r:id="rId67"/>
    <p:sldId id="351" r:id="rId68"/>
    <p:sldId id="352" r:id="rId69"/>
    <p:sldId id="347" r:id="rId70"/>
    <p:sldId id="353" r:id="rId71"/>
    <p:sldId id="354" r:id="rId72"/>
    <p:sldId id="355" r:id="rId73"/>
    <p:sldId id="357" r:id="rId74"/>
    <p:sldId id="358" r:id="rId75"/>
    <p:sldId id="359" r:id="rId76"/>
    <p:sldId id="361" r:id="rId7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5968"/>
    <a:srgbClr val="FF6600"/>
    <a:srgbClr val="FF9933"/>
    <a:srgbClr val="FA9A1A"/>
    <a:srgbClr val="FF9966"/>
    <a:srgbClr val="FA9038"/>
    <a:srgbClr val="3333FF"/>
    <a:srgbClr val="FB9D6E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D4A75-37CB-48F1-B730-409BAB433A9E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CC08-5708-4EA7-B591-235524EF89F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44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 Outre les besoins </a:t>
            </a:r>
            <a:r>
              <a:rPr lang="fr-FR" dirty="0" err="1" smtClean="0"/>
              <a:t>fontionnels</a:t>
            </a:r>
            <a:r>
              <a:rPr lang="fr-FR" dirty="0" smtClean="0"/>
              <a:t>,</a:t>
            </a:r>
            <a:r>
              <a:rPr lang="fr-FR" baseline="0" dirty="0" smtClean="0"/>
              <a:t> notre application doit assurer la sécurité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FF59F-5434-4148-9155-4D9F5A7ED6C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866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174689-BECC-4390-B3B9-306A17FD432A}" type="slidenum">
              <a:rPr lang="en-US" altLang="ru-RU" smtClean="0"/>
              <a:pPr>
                <a:defRPr/>
              </a:pPr>
              <a:t>76</a:t>
            </a:fld>
            <a:endParaRPr lang="en-US" altLang="ru-RU" dirty="0"/>
          </a:p>
        </p:txBody>
      </p:sp>
    </p:spTree>
    <p:extLst>
      <p:ext uri="{BB962C8B-B14F-4D97-AF65-F5344CB8AC3E}">
        <p14:creationId xmlns:p14="http://schemas.microsoft.com/office/powerpoint/2010/main" val="1090754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BB97-37E2-4B88-B812-EE447EC4BB47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C9E9-F705-4456-A0A8-1B7703EE8C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048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BB97-37E2-4B88-B812-EE447EC4BB47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C9E9-F705-4456-A0A8-1B7703EE8C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6796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BB97-37E2-4B88-B812-EE447EC4BB47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C9E9-F705-4456-A0A8-1B7703EE8C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182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25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6" presetClass="emph" presetSubtype="0" repeatCount="175" accel="50000" decel="5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BB97-37E2-4B88-B812-EE447EC4BB47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C9E9-F705-4456-A0A8-1B7703EE8C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019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BB97-37E2-4B88-B812-EE447EC4BB47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C9E9-F705-4456-A0A8-1B7703EE8C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050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BB97-37E2-4B88-B812-EE447EC4BB47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C9E9-F705-4456-A0A8-1B7703EE8C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578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BB97-37E2-4B88-B812-EE447EC4BB47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C9E9-F705-4456-A0A8-1B7703EE8C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474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BB97-37E2-4B88-B812-EE447EC4BB47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C9E9-F705-4456-A0A8-1B7703EE8C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908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BB97-37E2-4B88-B812-EE447EC4BB47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C9E9-F705-4456-A0A8-1B7703EE8C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086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BB97-37E2-4B88-B812-EE447EC4BB47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C9E9-F705-4456-A0A8-1B7703EE8C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359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BB97-37E2-4B88-B812-EE447EC4BB47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C9E9-F705-4456-A0A8-1B7703EE8C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9373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5BB97-37E2-4B88-B812-EE447EC4BB47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7C9E9-F705-4456-A0A8-1B7703EE8C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1596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3.svg"/><Relationship Id="rId26" Type="http://schemas.openxmlformats.org/officeDocument/2006/relationships/image" Target="../media/image40.jpeg"/><Relationship Id="rId3" Type="http://schemas.openxmlformats.org/officeDocument/2006/relationships/image" Target="../media/image29.png"/><Relationship Id="rId21" Type="http://schemas.openxmlformats.org/officeDocument/2006/relationships/image" Target="../media/image36.png"/><Relationship Id="rId7" Type="http://schemas.openxmlformats.org/officeDocument/2006/relationships/image" Target="../media/image33.png"/><Relationship Id="rId25" Type="http://schemas.openxmlformats.org/officeDocument/2006/relationships/image" Target="../media/image39.png"/><Relationship Id="rId2" Type="http://schemas.openxmlformats.org/officeDocument/2006/relationships/image" Target="../media/image28.png"/><Relationship Id="rId16" Type="http://schemas.openxmlformats.org/officeDocument/2006/relationships/image" Target="../media/image81.sv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24" Type="http://schemas.openxmlformats.org/officeDocument/2006/relationships/image" Target="../media/image38.png"/><Relationship Id="rId5" Type="http://schemas.openxmlformats.org/officeDocument/2006/relationships/image" Target="../media/image31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9" Type="http://schemas.openxmlformats.org/officeDocument/2006/relationships/image" Target="../media/image34.png"/><Relationship Id="rId4" Type="http://schemas.openxmlformats.org/officeDocument/2006/relationships/image" Target="../media/image30.png"/><Relationship Id="rId22" Type="http://schemas.microsoft.com/office/2007/relationships/hdphoto" Target="../media/hdphoto1.wdp"/><Relationship Id="rId27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9" name="Picture 48" descr="C:\Users\pc\Desktop\Info\PFE\log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1" y="118775"/>
            <a:ext cx="1612900" cy="683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553" y="79559"/>
            <a:ext cx="1642963" cy="761513"/>
          </a:xfrm>
          <a:prstGeom prst="rect">
            <a:avLst/>
          </a:prstGeom>
        </p:spPr>
      </p:pic>
      <p:sp>
        <p:nvSpPr>
          <p:cNvPr id="59" name="ZoneTexte 6"/>
          <p:cNvSpPr txBox="1"/>
          <p:nvPr/>
        </p:nvSpPr>
        <p:spPr>
          <a:xfrm>
            <a:off x="1582255" y="189127"/>
            <a:ext cx="8834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000" b="1" dirty="0" smtClean="0"/>
              <a:t>République tunisienne</a:t>
            </a:r>
          </a:p>
          <a:p>
            <a:pPr algn="ctr">
              <a:lnSpc>
                <a:spcPct val="100000"/>
              </a:lnSpc>
            </a:pPr>
            <a:r>
              <a:rPr lang="fr-FR" sz="2000" b="1" dirty="0" smtClean="0"/>
              <a:t>Ministère de l’enseignement supérieur et de la recherche scientifique</a:t>
            </a:r>
          </a:p>
          <a:p>
            <a:pPr algn="ctr">
              <a:lnSpc>
                <a:spcPct val="100000"/>
              </a:lnSpc>
            </a:pPr>
            <a:r>
              <a:rPr lang="fr-FR" sz="2000" b="1" dirty="0" smtClean="0"/>
              <a:t>Université de Tunis</a:t>
            </a:r>
            <a:endParaRPr lang="fr-TN" sz="2000" b="1" dirty="0"/>
          </a:p>
        </p:txBody>
      </p:sp>
      <p:sp>
        <p:nvSpPr>
          <p:cNvPr id="61" name="Rectangle 60"/>
          <p:cNvSpPr/>
          <p:nvPr/>
        </p:nvSpPr>
        <p:spPr>
          <a:xfrm>
            <a:off x="1393304" y="2267196"/>
            <a:ext cx="98641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b="1" dirty="0"/>
              <a:t>Conception, développement et déploiement d’une application de gestion de projet pour </a:t>
            </a:r>
            <a:endParaRPr lang="fr-FR" sz="3600" b="1" dirty="0" smtClean="0"/>
          </a:p>
          <a:p>
            <a:pPr algn="ctr"/>
            <a:r>
              <a:rPr lang="fr-FR" sz="3600" b="1" dirty="0" smtClean="0"/>
              <a:t>«</a:t>
            </a:r>
            <a:r>
              <a:rPr lang="fr-FR" sz="3600" b="1" dirty="0"/>
              <a:t> Billcom Consulting »</a:t>
            </a:r>
            <a:endParaRPr lang="fr-FR" sz="3600" dirty="0"/>
          </a:p>
          <a:p>
            <a:pPr algn="ctr"/>
            <a:r>
              <a:rPr lang="fr-FR" b="1" dirty="0" smtClean="0">
                <a:solidFill>
                  <a:schemeClr val="bg2"/>
                </a:solidFill>
              </a:rPr>
              <a:t> </a:t>
            </a:r>
            <a:endParaRPr lang="fr-FR" b="1" dirty="0">
              <a:solidFill>
                <a:schemeClr val="bg2"/>
              </a:solidFill>
            </a:endParaRPr>
          </a:p>
        </p:txBody>
      </p:sp>
      <p:cxnSp>
        <p:nvCxnSpPr>
          <p:cNvPr id="16" name="Connecteur droit 9"/>
          <p:cNvCxnSpPr/>
          <p:nvPr/>
        </p:nvCxnSpPr>
        <p:spPr>
          <a:xfrm flipV="1">
            <a:off x="3189047" y="2191353"/>
            <a:ext cx="6182742" cy="49056"/>
          </a:xfrm>
          <a:prstGeom prst="line">
            <a:avLst/>
          </a:prstGeom>
          <a:ln w="28575">
            <a:solidFill>
              <a:srgbClr val="FF7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9"/>
          <p:cNvCxnSpPr/>
          <p:nvPr/>
        </p:nvCxnSpPr>
        <p:spPr>
          <a:xfrm flipV="1">
            <a:off x="3290784" y="4135366"/>
            <a:ext cx="5979268" cy="26893"/>
          </a:xfrm>
          <a:prstGeom prst="line">
            <a:avLst/>
          </a:prstGeom>
          <a:ln w="28575">
            <a:solidFill>
              <a:srgbClr val="FF7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1"/>
          <p:cNvSpPr txBox="1"/>
          <p:nvPr/>
        </p:nvSpPr>
        <p:spPr>
          <a:xfrm>
            <a:off x="2047506" y="6500695"/>
            <a:ext cx="715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10000"/>
                  </a:schemeClr>
                </a:solidFill>
              </a:rPr>
              <a:t>Année universitaire 2020 - 2021</a:t>
            </a:r>
            <a:endParaRPr lang="fr-FR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90694E2-DC0F-45F3-9A3A-E99A3E6FB7D9}"/>
              </a:ext>
            </a:extLst>
          </p:cNvPr>
          <p:cNvSpPr/>
          <p:nvPr/>
        </p:nvSpPr>
        <p:spPr>
          <a:xfrm>
            <a:off x="9912192" y="0"/>
            <a:ext cx="8280000" cy="6858000"/>
          </a:xfrm>
          <a:prstGeom prst="parallelogram">
            <a:avLst>
              <a:gd name="adj" fmla="val 87796"/>
            </a:avLst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noFill/>
          </a:ln>
          <a:effectLst>
            <a:outerShdw blurRad="3810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E90694E2-DC0F-45F3-9A3A-E99A3E6FB7D9}"/>
              </a:ext>
            </a:extLst>
          </p:cNvPr>
          <p:cNvSpPr/>
          <p:nvPr/>
        </p:nvSpPr>
        <p:spPr>
          <a:xfrm>
            <a:off x="8039921" y="0"/>
            <a:ext cx="8280000" cy="6858000"/>
          </a:xfrm>
          <a:prstGeom prst="parallelogram">
            <a:avLst>
              <a:gd name="adj" fmla="val 87796"/>
            </a:avLst>
          </a:prstGeom>
          <a:gradFill>
            <a:gsLst>
              <a:gs pos="0">
                <a:srgbClr val="FF9933"/>
              </a:gs>
              <a:gs pos="100000">
                <a:srgbClr val="2A5968"/>
              </a:gs>
            </a:gsLst>
            <a:lin ang="5400000" scaled="1"/>
          </a:gradFill>
          <a:ln>
            <a:noFill/>
          </a:ln>
          <a:effectLst>
            <a:outerShdw blurRad="3810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30" name="ZoneTexte 6"/>
          <p:cNvSpPr txBox="1"/>
          <p:nvPr/>
        </p:nvSpPr>
        <p:spPr>
          <a:xfrm>
            <a:off x="1481487" y="1431663"/>
            <a:ext cx="9535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rgbClr val="2A5968"/>
                </a:solidFill>
              </a:rPr>
              <a:t>Projet de fin d’études</a:t>
            </a:r>
            <a:endParaRPr lang="fr-FR" sz="3600" b="1" dirty="0">
              <a:solidFill>
                <a:srgbClr val="2A5968"/>
              </a:solidFill>
            </a:endParaRPr>
          </a:p>
        </p:txBody>
      </p:sp>
      <p:sp>
        <p:nvSpPr>
          <p:cNvPr id="33" name="ZoneTexte 6"/>
          <p:cNvSpPr txBox="1"/>
          <p:nvPr/>
        </p:nvSpPr>
        <p:spPr>
          <a:xfrm>
            <a:off x="1328057" y="4237984"/>
            <a:ext cx="9535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2A5968"/>
                </a:solidFill>
              </a:rPr>
              <a:t>Réalisé par </a:t>
            </a:r>
            <a:r>
              <a:rPr lang="fr-FR" sz="2800" b="1" dirty="0" smtClean="0">
                <a:solidFill>
                  <a:srgbClr val="2A5968"/>
                </a:solidFill>
              </a:rPr>
              <a:t>: </a:t>
            </a:r>
            <a:r>
              <a:rPr lang="fr-FR" sz="2800" b="1" dirty="0" err="1" smtClean="0"/>
              <a:t>Wissal</a:t>
            </a:r>
            <a:r>
              <a:rPr lang="fr-FR" sz="2800" b="1" dirty="0" smtClean="0"/>
              <a:t> FERSI</a:t>
            </a:r>
            <a:endParaRPr lang="fr-FR" sz="2800" b="1" dirty="0"/>
          </a:p>
        </p:txBody>
      </p:sp>
      <p:sp>
        <p:nvSpPr>
          <p:cNvPr id="40" name="ZoneTexte 7">
            <a:extLst>
              <a:ext uri="{FF2B5EF4-FFF2-40B4-BE49-F238E27FC236}">
                <a16:creationId xmlns:a16="http://schemas.microsoft.com/office/drawing/2014/main" id="{7752BC11-A1D5-4646-8F4F-A84BB7FDC658}"/>
              </a:ext>
            </a:extLst>
          </p:cNvPr>
          <p:cNvSpPr txBox="1"/>
          <p:nvPr/>
        </p:nvSpPr>
        <p:spPr>
          <a:xfrm>
            <a:off x="8563049" y="6463275"/>
            <a:ext cx="370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fr-FR" sz="1600" b="1" dirty="0" smtClean="0">
                <a:solidFill>
                  <a:schemeClr val="bg1"/>
                </a:solidFill>
              </a:rPr>
              <a:t>Soutenu le : ../10/2021 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8" name="ZoneTexte 6"/>
          <p:cNvSpPr txBox="1"/>
          <p:nvPr/>
        </p:nvSpPr>
        <p:spPr>
          <a:xfrm>
            <a:off x="-203425" y="5200025"/>
            <a:ext cx="27068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2A5968"/>
                </a:solidFill>
              </a:rPr>
              <a:t>Président : </a:t>
            </a:r>
          </a:p>
          <a:p>
            <a:pPr algn="ctr"/>
            <a:r>
              <a:rPr lang="fr-FR" sz="1600" b="1" dirty="0" smtClean="0">
                <a:solidFill>
                  <a:srgbClr val="2A5968"/>
                </a:solidFill>
              </a:rPr>
              <a:t> </a:t>
            </a:r>
            <a:r>
              <a:rPr lang="fr-FR" sz="1600" b="1" dirty="0" smtClean="0"/>
              <a:t>Mme. </a:t>
            </a:r>
            <a:r>
              <a:rPr lang="fr-FR" sz="1600" b="1" dirty="0" err="1" smtClean="0"/>
              <a:t>Narjes</a:t>
            </a:r>
            <a:r>
              <a:rPr lang="fr-FR" sz="1600" b="1" dirty="0" smtClean="0"/>
              <a:t> HACHANI</a:t>
            </a:r>
            <a:endParaRPr lang="fr-FR" sz="1600" b="1" dirty="0"/>
          </a:p>
        </p:txBody>
      </p:sp>
      <p:sp>
        <p:nvSpPr>
          <p:cNvPr id="53" name="ZoneTexte 6"/>
          <p:cNvSpPr txBox="1"/>
          <p:nvPr/>
        </p:nvSpPr>
        <p:spPr>
          <a:xfrm>
            <a:off x="1824555" y="5192016"/>
            <a:ext cx="270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2A5968"/>
                </a:solidFill>
              </a:rPr>
              <a:t>Rapporteur : </a:t>
            </a:r>
          </a:p>
          <a:p>
            <a:pPr algn="ctr"/>
            <a:r>
              <a:rPr lang="fr-FR" b="1" dirty="0" smtClean="0">
                <a:solidFill>
                  <a:srgbClr val="2A5968"/>
                </a:solidFill>
              </a:rPr>
              <a:t> </a:t>
            </a:r>
            <a:r>
              <a:rPr lang="fr-FR" sz="1600" b="1" dirty="0" smtClean="0"/>
              <a:t>Mme. </a:t>
            </a:r>
            <a:r>
              <a:rPr lang="fr-FR" sz="1600" b="1" dirty="0" err="1" smtClean="0"/>
              <a:t>Emna</a:t>
            </a:r>
            <a:r>
              <a:rPr lang="fr-FR" sz="1600" b="1" dirty="0" smtClean="0"/>
              <a:t> SOUISSI</a:t>
            </a:r>
            <a:endParaRPr lang="fr-FR" sz="1600" b="1" dirty="0"/>
          </a:p>
        </p:txBody>
      </p:sp>
      <p:sp>
        <p:nvSpPr>
          <p:cNvPr id="54" name="ZoneTexte 6"/>
          <p:cNvSpPr txBox="1"/>
          <p:nvPr/>
        </p:nvSpPr>
        <p:spPr>
          <a:xfrm>
            <a:off x="3723609" y="5207404"/>
            <a:ext cx="37234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2A5968"/>
                </a:solidFill>
              </a:rPr>
              <a:t>Encadrant académique: </a:t>
            </a:r>
          </a:p>
          <a:p>
            <a:pPr algn="ctr"/>
            <a:r>
              <a:rPr lang="fr-FR" sz="1600" b="1" dirty="0" smtClean="0">
                <a:solidFill>
                  <a:srgbClr val="2A5968"/>
                </a:solidFill>
              </a:rPr>
              <a:t> </a:t>
            </a:r>
            <a:r>
              <a:rPr lang="fr-FR" sz="1600" b="1" dirty="0" smtClean="0"/>
              <a:t>Mme. </a:t>
            </a:r>
            <a:r>
              <a:rPr lang="fr-FR" sz="1600" b="1" dirty="0" err="1" smtClean="0"/>
              <a:t>Ines</a:t>
            </a:r>
            <a:r>
              <a:rPr lang="fr-FR" sz="1600" b="1" dirty="0" smtClean="0"/>
              <a:t> BAYOUDH SAADI</a:t>
            </a:r>
            <a:endParaRPr lang="fr-FR" sz="1600" b="1" dirty="0"/>
          </a:p>
        </p:txBody>
      </p:sp>
      <p:sp>
        <p:nvSpPr>
          <p:cNvPr id="55" name="ZoneTexte 6"/>
          <p:cNvSpPr txBox="1"/>
          <p:nvPr/>
        </p:nvSpPr>
        <p:spPr>
          <a:xfrm>
            <a:off x="6249430" y="5200025"/>
            <a:ext cx="372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2A5968"/>
                </a:solidFill>
              </a:rPr>
              <a:t>Encadrant Entreprise : </a:t>
            </a:r>
          </a:p>
          <a:p>
            <a:pPr algn="ctr"/>
            <a:r>
              <a:rPr lang="fr-FR" b="1" dirty="0" smtClean="0">
                <a:solidFill>
                  <a:srgbClr val="2A5968"/>
                </a:solidFill>
              </a:rPr>
              <a:t> </a:t>
            </a:r>
            <a:r>
              <a:rPr lang="fr-FR" sz="1600" b="1" dirty="0" smtClean="0"/>
              <a:t>Mr. </a:t>
            </a:r>
            <a:r>
              <a:rPr lang="fr-FR" sz="1600" b="1" dirty="0" err="1" smtClean="0"/>
              <a:t>Heni</a:t>
            </a:r>
            <a:r>
              <a:rPr lang="fr-FR" sz="1600" b="1" dirty="0" smtClean="0"/>
              <a:t> OUELHEZI</a:t>
            </a:r>
            <a:endParaRPr lang="fr-FR" sz="1600" b="1" dirty="0"/>
          </a:p>
        </p:txBody>
      </p:sp>
      <p:sp>
        <p:nvSpPr>
          <p:cNvPr id="21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1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54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 animBg="1"/>
      <p:bldP spid="2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9164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592026" y="18328"/>
            <a:ext cx="7569197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65592" y="5606099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622288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b="1" dirty="0" smtClean="0">
                <a:solidFill>
                  <a:srgbClr val="2A5968"/>
                </a:solidFill>
                <a:latin typeface="+mj-lt"/>
              </a:rPr>
              <a:t>Cadre général</a:t>
            </a:r>
            <a:endParaRPr lang="fr-FR" b="1" dirty="0">
              <a:solidFill>
                <a:srgbClr val="2A5968"/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3266927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1" name="Oval 106"/>
          <p:cNvSpPr/>
          <p:nvPr/>
        </p:nvSpPr>
        <p:spPr bwMode="auto">
          <a:xfrm>
            <a:off x="501140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49959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       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65364" y="1396966"/>
            <a:ext cx="2289574" cy="4792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72517" y="1027635"/>
            <a:ext cx="3243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Méthodologie du travail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5A7B4B69-51D2-409A-8D1C-F7FAB56F32B1}"/>
              </a:ext>
            </a:extLst>
          </p:cNvPr>
          <p:cNvSpPr/>
          <p:nvPr/>
        </p:nvSpPr>
        <p:spPr>
          <a:xfrm>
            <a:off x="1576113" y="1691432"/>
            <a:ext cx="2530668" cy="4422761"/>
          </a:xfrm>
          <a:prstGeom prst="roundRect">
            <a:avLst>
              <a:gd name="adj" fmla="val 37527"/>
            </a:avLst>
          </a:prstGeom>
          <a:ln>
            <a:solidFill>
              <a:srgbClr val="2A5968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5A7B4B69-51D2-409A-8D1C-F7FAB56F32B1}"/>
              </a:ext>
            </a:extLst>
          </p:cNvPr>
          <p:cNvSpPr/>
          <p:nvPr/>
        </p:nvSpPr>
        <p:spPr>
          <a:xfrm>
            <a:off x="5117408" y="1616595"/>
            <a:ext cx="2530668" cy="4422761"/>
          </a:xfrm>
          <a:prstGeom prst="roundRect">
            <a:avLst>
              <a:gd name="adj" fmla="val 37527"/>
            </a:avLst>
          </a:prstGeom>
          <a:ln>
            <a:solidFill>
              <a:srgbClr val="2A5968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ounded Rectangle 5">
            <a:extLst>
              <a:ext uri="{FF2B5EF4-FFF2-40B4-BE49-F238E27FC236}">
                <a16:creationId xmlns:a16="http://schemas.microsoft.com/office/drawing/2014/main" id="{5A7B4B69-51D2-409A-8D1C-F7FAB56F32B1}"/>
              </a:ext>
            </a:extLst>
          </p:cNvPr>
          <p:cNvSpPr/>
          <p:nvPr/>
        </p:nvSpPr>
        <p:spPr>
          <a:xfrm>
            <a:off x="8287345" y="1616595"/>
            <a:ext cx="2530668" cy="4422761"/>
          </a:xfrm>
          <a:prstGeom prst="roundRect">
            <a:avLst>
              <a:gd name="adj" fmla="val 37527"/>
            </a:avLst>
          </a:prstGeom>
          <a:ln>
            <a:solidFill>
              <a:srgbClr val="2A5968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8" name="Picture 6" descr="Icône D'avatar Visage Homme D'affaires Clip Art Libres De Droits ...">
            <a:extLst>
              <a:ext uri="{FF2B5EF4-FFF2-40B4-BE49-F238E27FC236}">
                <a16:creationId xmlns:a16="http://schemas.microsoft.com/office/drawing/2014/main" id="{8D86BE5C-FD10-4DA9-A0AA-2E2A0368E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326" y="2885854"/>
            <a:ext cx="1884241" cy="188424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365" y="3068780"/>
            <a:ext cx="1266645" cy="1266645"/>
          </a:xfrm>
          <a:prstGeom prst="rect">
            <a:avLst/>
          </a:prstGeom>
        </p:spPr>
      </p:pic>
      <p:pic>
        <p:nvPicPr>
          <p:cNvPr id="52" name="Picture 6" descr="Icône D'avatar Visage Homme D'affaires Clip Art Libres De Droits ...">
            <a:extLst>
              <a:ext uri="{FF2B5EF4-FFF2-40B4-BE49-F238E27FC236}">
                <a16:creationId xmlns:a16="http://schemas.microsoft.com/office/drawing/2014/main" id="{8D86BE5C-FD10-4DA9-A0AA-2E2A0368E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267" y="2857082"/>
            <a:ext cx="1884241" cy="188424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27">
            <a:extLst>
              <a:ext uri="{FF2B5EF4-FFF2-40B4-BE49-F238E27FC236}">
                <a16:creationId xmlns:a16="http://schemas.microsoft.com/office/drawing/2014/main" id="{74E917B5-3FE7-4BB5-AD3C-1607679A9572}"/>
              </a:ext>
            </a:extLst>
          </p:cNvPr>
          <p:cNvSpPr txBox="1"/>
          <p:nvPr/>
        </p:nvSpPr>
        <p:spPr>
          <a:xfrm>
            <a:off x="2037950" y="2017260"/>
            <a:ext cx="1727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en-GB" sz="1600" dirty="0" smtClean="0">
                <a:ea typeface="Noto Sans" panose="020B0502040504020204" pitchFamily="34"/>
                <a:cs typeface="Noto Sans" panose="020B0502040504020204" pitchFamily="34"/>
              </a:rPr>
              <a:t>Product </a:t>
            </a:r>
            <a:r>
              <a:rPr lang="en-GB" sz="1600" dirty="0">
                <a:ea typeface="Noto Sans" panose="020B0502040504020204" pitchFamily="34"/>
                <a:cs typeface="Noto Sans" panose="020B0502040504020204" pitchFamily="34"/>
              </a:rPr>
              <a:t>Owner</a:t>
            </a:r>
            <a:r>
              <a:rPr lang="en-GB" sz="16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4" name="TextBox 27">
            <a:extLst>
              <a:ext uri="{FF2B5EF4-FFF2-40B4-BE49-F238E27FC236}">
                <a16:creationId xmlns:a16="http://schemas.microsoft.com/office/drawing/2014/main" id="{74E917B5-3FE7-4BB5-AD3C-1607679A9572}"/>
              </a:ext>
            </a:extLst>
          </p:cNvPr>
          <p:cNvSpPr txBox="1"/>
          <p:nvPr/>
        </p:nvSpPr>
        <p:spPr>
          <a:xfrm>
            <a:off x="5539108" y="2017260"/>
            <a:ext cx="1727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Noto Sans" panose="020B0502040504020204" pitchFamily="34"/>
                <a:cs typeface="Noto Sans" panose="020B0502040504020204" pitchFamily="34"/>
              </a:rPr>
              <a:t>Product</a:t>
            </a:r>
            <a:r>
              <a:rPr kumimoji="0" lang="en-GB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en-GB" sz="1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ea typeface="Noto Sans" panose="020B0502040504020204" pitchFamily="34"/>
                <a:cs typeface="Noto Sans" panose="020B0502040504020204" pitchFamily="34"/>
              </a:rPr>
              <a:t>Owner 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5" name="TextBox 27">
            <a:extLst>
              <a:ext uri="{FF2B5EF4-FFF2-40B4-BE49-F238E27FC236}">
                <a16:creationId xmlns:a16="http://schemas.microsoft.com/office/drawing/2014/main" id="{74E917B5-3FE7-4BB5-AD3C-1607679A9572}"/>
              </a:ext>
            </a:extLst>
          </p:cNvPr>
          <p:cNvSpPr txBox="1"/>
          <p:nvPr/>
        </p:nvSpPr>
        <p:spPr>
          <a:xfrm>
            <a:off x="8698807" y="2004134"/>
            <a:ext cx="1727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Noto Sans" panose="020B0502040504020204" pitchFamily="34"/>
                <a:cs typeface="Noto Sans" panose="020B0502040504020204" pitchFamily="34"/>
              </a:rPr>
              <a:t>Scrum Team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6" name="TextBox 27">
            <a:extLst>
              <a:ext uri="{FF2B5EF4-FFF2-40B4-BE49-F238E27FC236}">
                <a16:creationId xmlns:a16="http://schemas.microsoft.com/office/drawing/2014/main" id="{74E917B5-3FE7-4BB5-AD3C-1607679A9572}"/>
              </a:ext>
            </a:extLst>
          </p:cNvPr>
          <p:cNvSpPr txBox="1"/>
          <p:nvPr/>
        </p:nvSpPr>
        <p:spPr>
          <a:xfrm>
            <a:off x="1927060" y="2451557"/>
            <a:ext cx="2120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en-GB" sz="1600" b="1" dirty="0" smtClean="0">
                <a:ea typeface="Noto Sans" panose="020B0502040504020204" pitchFamily="34"/>
                <a:cs typeface="Noto Sans" panose="020B0502040504020204" pitchFamily="34"/>
              </a:rPr>
              <a:t>Mr. </a:t>
            </a:r>
            <a:r>
              <a:rPr lang="en-GB" sz="1600" b="1" dirty="0" err="1" smtClean="0">
                <a:ea typeface="Noto Sans" panose="020B0502040504020204" pitchFamily="34"/>
                <a:cs typeface="Noto Sans" panose="020B0502040504020204" pitchFamily="34"/>
              </a:rPr>
              <a:t>Heni</a:t>
            </a:r>
            <a:r>
              <a:rPr lang="en-GB" sz="1600" b="1" dirty="0" smtClean="0">
                <a:ea typeface="Noto Sans" panose="020B0502040504020204" pitchFamily="34"/>
                <a:cs typeface="Noto Sans" panose="020B0502040504020204" pitchFamily="34"/>
              </a:rPr>
              <a:t> OUELHEZI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7" name="TextBox 27">
            <a:extLst>
              <a:ext uri="{FF2B5EF4-FFF2-40B4-BE49-F238E27FC236}">
                <a16:creationId xmlns:a16="http://schemas.microsoft.com/office/drawing/2014/main" id="{74E917B5-3FE7-4BB5-AD3C-1607679A9572}"/>
              </a:ext>
            </a:extLst>
          </p:cNvPr>
          <p:cNvSpPr txBox="1"/>
          <p:nvPr/>
        </p:nvSpPr>
        <p:spPr>
          <a:xfrm>
            <a:off x="5482434" y="2364806"/>
            <a:ext cx="2120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en-GB" sz="1600" b="1" dirty="0" smtClean="0">
                <a:ea typeface="Noto Sans" panose="020B0502040504020204" pitchFamily="34"/>
                <a:cs typeface="Noto Sans" panose="020B0502040504020204" pitchFamily="34"/>
              </a:rPr>
              <a:t>Mr. </a:t>
            </a:r>
            <a:r>
              <a:rPr lang="en-GB" sz="1600" b="1" dirty="0" err="1" smtClean="0">
                <a:ea typeface="Noto Sans" panose="020B0502040504020204" pitchFamily="34"/>
                <a:cs typeface="Noto Sans" panose="020B0502040504020204" pitchFamily="34"/>
              </a:rPr>
              <a:t>Heni</a:t>
            </a:r>
            <a:r>
              <a:rPr lang="en-GB" sz="1600" b="1" dirty="0" smtClean="0">
                <a:ea typeface="Noto Sans" panose="020B0502040504020204" pitchFamily="34"/>
                <a:cs typeface="Noto Sans" panose="020B0502040504020204" pitchFamily="34"/>
              </a:rPr>
              <a:t> OUELHEZI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8" name="TextBox 27">
            <a:extLst>
              <a:ext uri="{FF2B5EF4-FFF2-40B4-BE49-F238E27FC236}">
                <a16:creationId xmlns:a16="http://schemas.microsoft.com/office/drawing/2014/main" id="{74E917B5-3FE7-4BB5-AD3C-1607679A9572}"/>
              </a:ext>
            </a:extLst>
          </p:cNvPr>
          <p:cNvSpPr txBox="1"/>
          <p:nvPr/>
        </p:nvSpPr>
        <p:spPr>
          <a:xfrm>
            <a:off x="8579874" y="2364806"/>
            <a:ext cx="2120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en-GB" sz="1600" b="1" dirty="0" err="1" smtClean="0">
                <a:ea typeface="Noto Sans" panose="020B0502040504020204" pitchFamily="34"/>
                <a:cs typeface="Noto Sans" panose="020B0502040504020204" pitchFamily="34"/>
              </a:rPr>
              <a:t>Mme.</a:t>
            </a:r>
            <a:r>
              <a:rPr lang="en-GB" sz="1600" b="1" dirty="0" smtClean="0"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GB" sz="1600" b="1" dirty="0" err="1" smtClean="0">
                <a:ea typeface="Noto Sans" panose="020B0502040504020204" pitchFamily="34"/>
                <a:cs typeface="Noto Sans" panose="020B0502040504020204" pitchFamily="34"/>
              </a:rPr>
              <a:t>Wissal</a:t>
            </a:r>
            <a:r>
              <a:rPr lang="en-GB" sz="1600" b="1" dirty="0" smtClean="0">
                <a:ea typeface="Noto Sans" panose="020B0502040504020204" pitchFamily="34"/>
                <a:cs typeface="Noto Sans" panose="020B0502040504020204" pitchFamily="34"/>
              </a:rPr>
              <a:t> FERSI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9" name="Oval 106"/>
          <p:cNvSpPr/>
          <p:nvPr/>
        </p:nvSpPr>
        <p:spPr bwMode="auto">
          <a:xfrm>
            <a:off x="1486271" y="147295"/>
            <a:ext cx="327831" cy="27912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6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10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81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  <p:bldP spid="51" grpId="0"/>
      <p:bldP spid="30" grpId="0" animBg="1"/>
      <p:bldP spid="33" grpId="0" animBg="1"/>
      <p:bldP spid="40" grpId="0" animBg="1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-1" y="-12027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: Shape 9">
            <a:extLst>
              <a:ext uri="{FF2B5EF4-FFF2-40B4-BE49-F238E27FC236}">
                <a16:creationId xmlns:a16="http://schemas.microsoft.com/office/drawing/2014/main" id="{840A3E13-D89B-40EB-BB8E-1C2B1332C9B3}"/>
              </a:ext>
            </a:extLst>
          </p:cNvPr>
          <p:cNvSpPr/>
          <p:nvPr/>
        </p:nvSpPr>
        <p:spPr>
          <a:xfrm>
            <a:off x="5044440" y="0"/>
            <a:ext cx="7147560" cy="6858000"/>
          </a:xfrm>
          <a:custGeom>
            <a:avLst/>
            <a:gdLst>
              <a:gd name="connsiteX0" fmla="*/ 2408904 w 8504904"/>
              <a:gd name="connsiteY0" fmla="*/ 0 h 6858000"/>
              <a:gd name="connsiteX1" fmla="*/ 8504904 w 8504904"/>
              <a:gd name="connsiteY1" fmla="*/ 0 h 6858000"/>
              <a:gd name="connsiteX2" fmla="*/ 8504904 w 8504904"/>
              <a:gd name="connsiteY2" fmla="*/ 6858000 h 6858000"/>
              <a:gd name="connsiteX3" fmla="*/ 2408904 w 8504904"/>
              <a:gd name="connsiteY3" fmla="*/ 6858000 h 6858000"/>
              <a:gd name="connsiteX4" fmla="*/ 2408903 w 8504904"/>
              <a:gd name="connsiteY4" fmla="*/ 0 h 6858000"/>
              <a:gd name="connsiteX5" fmla="*/ 2408903 w 8504904"/>
              <a:gd name="connsiteY5" fmla="*/ 6858000 h 6858000"/>
              <a:gd name="connsiteX6" fmla="*/ 0 w 85049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4904" h="6858000">
                <a:moveTo>
                  <a:pt x="2408904" y="0"/>
                </a:moveTo>
                <a:lnTo>
                  <a:pt x="8504904" y="0"/>
                </a:lnTo>
                <a:lnTo>
                  <a:pt x="8504904" y="6858000"/>
                </a:lnTo>
                <a:lnTo>
                  <a:pt x="2408904" y="6858000"/>
                </a:lnTo>
                <a:close/>
                <a:moveTo>
                  <a:pt x="2408903" y="0"/>
                </a:moveTo>
                <a:lnTo>
                  <a:pt x="240890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E90694E2-DC0F-45F3-9A3A-E99A3E6FB7D9}"/>
              </a:ext>
            </a:extLst>
          </p:cNvPr>
          <p:cNvSpPr/>
          <p:nvPr/>
        </p:nvSpPr>
        <p:spPr>
          <a:xfrm>
            <a:off x="2941330" y="0"/>
            <a:ext cx="8280000" cy="6858000"/>
          </a:xfrm>
          <a:prstGeom prst="parallelogram">
            <a:avLst>
              <a:gd name="adj" fmla="val 87796"/>
            </a:avLst>
          </a:prstGeom>
          <a:gradFill>
            <a:gsLst>
              <a:gs pos="0">
                <a:srgbClr val="FF9933"/>
              </a:gs>
              <a:gs pos="100000">
                <a:srgbClr val="2A5968"/>
              </a:gs>
            </a:gsLst>
            <a:lin ang="5400000" scaled="1"/>
          </a:gradFill>
          <a:ln>
            <a:noFill/>
          </a:ln>
          <a:effectLst>
            <a:outerShdw blurRad="3810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E90694E2-DC0F-45F3-9A3A-E99A3E6FB7D9}"/>
              </a:ext>
            </a:extLst>
          </p:cNvPr>
          <p:cNvSpPr/>
          <p:nvPr/>
        </p:nvSpPr>
        <p:spPr>
          <a:xfrm>
            <a:off x="925431" y="-12027"/>
            <a:ext cx="8280000" cy="6858000"/>
          </a:xfrm>
          <a:prstGeom prst="parallelogram">
            <a:avLst>
              <a:gd name="adj" fmla="val 87796"/>
            </a:avLst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noFill/>
          </a:ln>
          <a:effectLst>
            <a:outerShdw blurRad="3810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2" name="Freeform: Shape 14">
            <a:extLst>
              <a:ext uri="{FF2B5EF4-FFF2-40B4-BE49-F238E27FC236}">
                <a16:creationId xmlns:a16="http://schemas.microsoft.com/office/drawing/2014/main" id="{96CDE422-AB7F-4882-AF80-8B13DA67A169}"/>
              </a:ext>
            </a:extLst>
          </p:cNvPr>
          <p:cNvSpPr/>
          <p:nvPr/>
        </p:nvSpPr>
        <p:spPr>
          <a:xfrm flipH="1" flipV="1">
            <a:off x="4164036" y="4262511"/>
            <a:ext cx="8027963" cy="2595489"/>
          </a:xfrm>
          <a:custGeom>
            <a:avLst/>
            <a:gdLst>
              <a:gd name="connsiteX0" fmla="*/ 0 w 6812981"/>
              <a:gd name="connsiteY0" fmla="*/ 0 h 2103120"/>
              <a:gd name="connsiteX1" fmla="*/ 6812981 w 6812981"/>
              <a:gd name="connsiteY1" fmla="*/ 0 h 2103120"/>
              <a:gd name="connsiteX2" fmla="*/ 4966525 w 6812981"/>
              <a:gd name="connsiteY2" fmla="*/ 2103120 h 2103120"/>
              <a:gd name="connsiteX3" fmla="*/ 0 w 6812981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2981" h="2103120">
                <a:moveTo>
                  <a:pt x="0" y="0"/>
                </a:moveTo>
                <a:lnTo>
                  <a:pt x="6812981" y="0"/>
                </a:lnTo>
                <a:lnTo>
                  <a:pt x="4966525" y="2103120"/>
                </a:lnTo>
                <a:lnTo>
                  <a:pt x="0" y="2103120"/>
                </a:lnTo>
                <a:close/>
              </a:path>
            </a:pathLst>
          </a:custGeom>
          <a:gradFill>
            <a:gsLst>
              <a:gs pos="0">
                <a:srgbClr val="FF9966"/>
              </a:gs>
              <a:gs pos="100000">
                <a:srgbClr val="2A596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Rectangle 60"/>
          <p:cNvSpPr/>
          <p:nvPr/>
        </p:nvSpPr>
        <p:spPr>
          <a:xfrm>
            <a:off x="-650622" y="1726032"/>
            <a:ext cx="54603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sz="4800" b="1" dirty="0" smtClean="0"/>
          </a:p>
          <a:p>
            <a:pPr algn="ctr"/>
            <a:r>
              <a:rPr lang="fr-FR" sz="4800" b="1" dirty="0" smtClean="0"/>
              <a:t>Phase de planification</a:t>
            </a:r>
            <a:endParaRPr lang="fr-FR" sz="4800" dirty="0"/>
          </a:p>
          <a:p>
            <a:pPr algn="ctr"/>
            <a:r>
              <a:rPr lang="fr-FR" b="1" dirty="0" smtClean="0">
                <a:solidFill>
                  <a:schemeClr val="bg2"/>
                </a:solidFill>
              </a:rPr>
              <a:t> </a:t>
            </a:r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1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11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01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36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b="1" dirty="0" smtClean="0">
                <a:solidFill>
                  <a:srgbClr val="2A5968"/>
                </a:solidFill>
                <a:latin typeface="+mj-lt"/>
              </a:rPr>
              <a:t>Phase de planification</a:t>
            </a:r>
            <a:endParaRPr lang="fr-FR" b="1" dirty="0">
              <a:solidFill>
                <a:srgbClr val="2A5968"/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1" name="Oval 106"/>
          <p:cNvSpPr/>
          <p:nvPr/>
        </p:nvSpPr>
        <p:spPr bwMode="auto">
          <a:xfrm>
            <a:off x="501140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49959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62187" y="1390058"/>
            <a:ext cx="3063244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30297" y="1014047"/>
            <a:ext cx="3243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Identification des acteurs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41" y="1594800"/>
            <a:ext cx="1218956" cy="948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8904" y="2706292"/>
            <a:ext cx="1223193" cy="917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10" y="3787102"/>
            <a:ext cx="1194587" cy="9180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10" y="4979115"/>
            <a:ext cx="1234330" cy="945227"/>
          </a:xfrm>
          <a:prstGeom prst="rect">
            <a:avLst/>
          </a:prstGeom>
        </p:spPr>
      </p:pic>
      <p:sp>
        <p:nvSpPr>
          <p:cNvPr id="56" name="ZoneTexte 12"/>
          <p:cNvSpPr txBox="1"/>
          <p:nvPr/>
        </p:nvSpPr>
        <p:spPr>
          <a:xfrm flipH="1">
            <a:off x="2140230" y="1738264"/>
            <a:ext cx="88771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 smtClean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Administrateur </a:t>
            </a: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C’est l’acteur final de 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l’application</a:t>
            </a: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et le responsable à l’administration de l’application.</a:t>
            </a:r>
            <a:endParaRPr lang="fr-F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57" name="ZoneTexte 12"/>
          <p:cNvSpPr txBox="1"/>
          <p:nvPr/>
        </p:nvSpPr>
        <p:spPr>
          <a:xfrm flipH="1">
            <a:off x="2140230" y="2883651"/>
            <a:ext cx="8877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 smtClean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Chef de projet </a:t>
            </a: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1600" dirty="0"/>
              <a:t>C’est l’acteur responsable  à l’affectation des équipes aux projets, il est également responsable  du suivi global du projet en terme d’avancement, charge et </a:t>
            </a:r>
            <a:r>
              <a:rPr lang="fr-FR" sz="1600" dirty="0" smtClean="0"/>
              <a:t>temps.</a:t>
            </a:r>
            <a:endParaRPr lang="fr-FR" sz="1600" dirty="0">
              <a:latin typeface="Arial Black" panose="020B0A04020102020204" pitchFamily="34" charset="0"/>
            </a:endParaRPr>
          </a:p>
        </p:txBody>
      </p:sp>
      <p:sp>
        <p:nvSpPr>
          <p:cNvPr id="59" name="ZoneTexte 12"/>
          <p:cNvSpPr txBox="1"/>
          <p:nvPr/>
        </p:nvSpPr>
        <p:spPr>
          <a:xfrm flipH="1">
            <a:off x="2140230" y="4073023"/>
            <a:ext cx="8877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 smtClean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Chef d’équipe </a:t>
            </a: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1600" dirty="0" smtClean="0"/>
              <a:t>C’est </a:t>
            </a:r>
            <a:r>
              <a:rPr lang="fr-FR" sz="1600" dirty="0"/>
              <a:t>l’acteur responsable </a:t>
            </a:r>
            <a:r>
              <a:rPr lang="fr-FR" sz="1600" dirty="0" smtClean="0"/>
              <a:t>à la gestion at au suivi du travail </a:t>
            </a:r>
            <a:r>
              <a:rPr lang="fr-FR" sz="1600" dirty="0"/>
              <a:t>de son </a:t>
            </a:r>
            <a:r>
              <a:rPr lang="fr-FR" sz="1600" dirty="0" smtClean="0"/>
              <a:t>équipe.</a:t>
            </a:r>
            <a:endParaRPr lang="fr-FR" sz="1600" dirty="0"/>
          </a:p>
        </p:txBody>
      </p:sp>
      <p:sp>
        <p:nvSpPr>
          <p:cNvPr id="61" name="ZoneTexte 12"/>
          <p:cNvSpPr txBox="1"/>
          <p:nvPr/>
        </p:nvSpPr>
        <p:spPr>
          <a:xfrm flipH="1">
            <a:off x="2105931" y="5227325"/>
            <a:ext cx="88771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 smtClean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Membre </a:t>
            </a: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1600" dirty="0"/>
              <a:t>C’est l’acteur responsable à la gestion de ses tâches, de son profil et des </a:t>
            </a:r>
            <a:r>
              <a:rPr lang="fr-FR" sz="1600" dirty="0" smtClean="0"/>
              <a:t>notification</a:t>
            </a:r>
            <a:r>
              <a:rPr lang="fr-FR" sz="1600" dirty="0" smtClean="0">
                <a:cs typeface="Calibri" panose="020F0502020204030204" pitchFamily="34" charset="0"/>
              </a:rPr>
              <a:t>.</a:t>
            </a:r>
            <a:endParaRPr lang="fr-FR" sz="1600" dirty="0">
              <a:cs typeface="Calibri" panose="020F0502020204030204" pitchFamily="34" charset="0"/>
            </a:endParaRPr>
          </a:p>
          <a:p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40" name="Oval 106"/>
          <p:cNvSpPr/>
          <p:nvPr/>
        </p:nvSpPr>
        <p:spPr bwMode="auto">
          <a:xfrm>
            <a:off x="3207877" y="135213"/>
            <a:ext cx="327831" cy="27912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8" name="Organigramme : Connecteur 4"/>
          <p:cNvSpPr/>
          <p:nvPr/>
        </p:nvSpPr>
        <p:spPr>
          <a:xfrm>
            <a:off x="10810231" y="6325086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12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00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  <p:bldP spid="51" grpId="0"/>
      <p:bldP spid="56" grpId="0"/>
      <p:bldP spid="57" grpId="0"/>
      <p:bldP spid="59" grpId="0"/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/>
          </a:p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23" name="Rectangle à coins arrondis 55"/>
          <p:cNvSpPr/>
          <p:nvPr/>
        </p:nvSpPr>
        <p:spPr>
          <a:xfrm rot="5400000">
            <a:off x="1205840" y="3959112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25" name="TextBox 24"/>
          <p:cNvSpPr txBox="1"/>
          <p:nvPr/>
        </p:nvSpPr>
        <p:spPr>
          <a:xfrm>
            <a:off x="1645198" y="1830838"/>
            <a:ext cx="3047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Gestion des utilisateurs</a:t>
            </a:r>
            <a:endParaRPr lang="fr-FR" sz="1600" b="1" dirty="0"/>
          </a:p>
        </p:txBody>
      </p:sp>
      <p:sp>
        <p:nvSpPr>
          <p:cNvPr id="27" name="Rectangle à coins arrondis 55"/>
          <p:cNvSpPr/>
          <p:nvPr/>
        </p:nvSpPr>
        <p:spPr>
          <a:xfrm rot="5400000">
            <a:off x="1226222" y="2981862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39" name="Rectangle à coins arrondis 55"/>
          <p:cNvSpPr/>
          <p:nvPr/>
        </p:nvSpPr>
        <p:spPr>
          <a:xfrm rot="5400000">
            <a:off x="1226222" y="1954655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>
              <a:solidFill>
                <a:srgbClr val="2A5968"/>
              </a:solidFill>
            </a:endParaRPr>
          </a:p>
        </p:txBody>
      </p:sp>
      <p:sp>
        <p:nvSpPr>
          <p:cNvPr id="45" name="Rectangle à coins arrondis 55"/>
          <p:cNvSpPr/>
          <p:nvPr/>
        </p:nvSpPr>
        <p:spPr>
          <a:xfrm rot="5400000">
            <a:off x="6108978" y="2790589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48" name="Rectangle à coins arrondis 55"/>
          <p:cNvSpPr/>
          <p:nvPr/>
        </p:nvSpPr>
        <p:spPr>
          <a:xfrm rot="5400000">
            <a:off x="6108978" y="1920847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56" name="TextBox 55"/>
          <p:cNvSpPr txBox="1"/>
          <p:nvPr/>
        </p:nvSpPr>
        <p:spPr>
          <a:xfrm>
            <a:off x="1698318" y="2859198"/>
            <a:ext cx="3047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Gestion des rôles</a:t>
            </a:r>
            <a:endParaRPr lang="fr-FR" sz="16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1656975" y="3836708"/>
            <a:ext cx="3752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Gestion du profil</a:t>
            </a:r>
            <a:endParaRPr lang="fr-FR" sz="16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6488804" y="1756804"/>
            <a:ext cx="5163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Gestion des équipes</a:t>
            </a:r>
            <a:endParaRPr lang="fr-FR" sz="1600" b="1" dirty="0"/>
          </a:p>
        </p:txBody>
      </p:sp>
      <p:sp>
        <p:nvSpPr>
          <p:cNvPr id="60" name="Rectangle à coins arrondis 55"/>
          <p:cNvSpPr/>
          <p:nvPr/>
        </p:nvSpPr>
        <p:spPr>
          <a:xfrm rot="5400000">
            <a:off x="6098879" y="3829174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61" name="TextBox 60"/>
          <p:cNvSpPr txBox="1"/>
          <p:nvPr/>
        </p:nvSpPr>
        <p:spPr>
          <a:xfrm>
            <a:off x="6488804" y="2605756"/>
            <a:ext cx="5163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Gestion et planification des tâches</a:t>
            </a:r>
            <a:endParaRPr lang="fr-FR" sz="16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6523511" y="3713683"/>
            <a:ext cx="5163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Gestion des évènements</a:t>
            </a:r>
            <a:endParaRPr lang="fr-FR" sz="1600" b="1" dirty="0"/>
          </a:p>
        </p:txBody>
      </p:sp>
      <p:sp>
        <p:nvSpPr>
          <p:cNvPr id="29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30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33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2538788" y="543408"/>
            <a:ext cx="2028529" cy="536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b="1" dirty="0" smtClean="0">
                <a:solidFill>
                  <a:srgbClr val="2A5968"/>
                </a:solidFill>
                <a:latin typeface="+mj-lt"/>
              </a:rPr>
              <a:t>Phase de planification</a:t>
            </a:r>
            <a:endParaRPr lang="fr-FR" b="1" dirty="0">
              <a:solidFill>
                <a:srgbClr val="2A5968"/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501140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449959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0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1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2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3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44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46" name="TextBox 5"/>
          <p:cNvSpPr txBox="1">
            <a:spLocks noChangeArrowheads="1"/>
          </p:cNvSpPr>
          <p:nvPr/>
        </p:nvSpPr>
        <p:spPr bwMode="auto">
          <a:xfrm>
            <a:off x="309594" y="1001857"/>
            <a:ext cx="3243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Besoins fonctionnels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47" name="Group 6"/>
          <p:cNvGrpSpPr>
            <a:grpSpLocks/>
          </p:cNvGrpSpPr>
          <p:nvPr/>
        </p:nvGrpSpPr>
        <p:grpSpPr bwMode="auto">
          <a:xfrm flipV="1">
            <a:off x="416633" y="1336457"/>
            <a:ext cx="1973050" cy="53601"/>
            <a:chOff x="1775295" y="2028842"/>
            <a:chExt cx="3631535" cy="45719"/>
          </a:xfrm>
        </p:grpSpPr>
        <p:sp>
          <p:nvSpPr>
            <p:cNvPr id="50" name="Rectangle 49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64" name="Rectangle à coins arrondis 55"/>
          <p:cNvSpPr/>
          <p:nvPr/>
        </p:nvSpPr>
        <p:spPr>
          <a:xfrm rot="5400000">
            <a:off x="1206058" y="4905265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65" name="TextBox 64"/>
          <p:cNvSpPr txBox="1"/>
          <p:nvPr/>
        </p:nvSpPr>
        <p:spPr>
          <a:xfrm>
            <a:off x="1625100" y="4780867"/>
            <a:ext cx="3752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Gestion et planification des projets</a:t>
            </a:r>
            <a:endParaRPr lang="fr-FR" sz="1600" b="1" dirty="0"/>
          </a:p>
        </p:txBody>
      </p:sp>
      <p:sp>
        <p:nvSpPr>
          <p:cNvPr id="77" name="Rectangle à coins arrondis 55"/>
          <p:cNvSpPr/>
          <p:nvPr/>
        </p:nvSpPr>
        <p:spPr>
          <a:xfrm rot="5400000">
            <a:off x="6108978" y="4727081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78" name="TextBox 77"/>
          <p:cNvSpPr txBox="1"/>
          <p:nvPr/>
        </p:nvSpPr>
        <p:spPr>
          <a:xfrm>
            <a:off x="6523511" y="4620496"/>
            <a:ext cx="5163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Gestion des notifications</a:t>
            </a:r>
            <a:endParaRPr lang="fr-FR" sz="1600" b="1" dirty="0"/>
          </a:p>
        </p:txBody>
      </p:sp>
      <p:sp>
        <p:nvSpPr>
          <p:cNvPr id="79" name="Rectangle à coins arrondis 55"/>
          <p:cNvSpPr/>
          <p:nvPr/>
        </p:nvSpPr>
        <p:spPr>
          <a:xfrm rot="5400000">
            <a:off x="6108978" y="5514562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80" name="TextBox 79"/>
          <p:cNvSpPr txBox="1"/>
          <p:nvPr/>
        </p:nvSpPr>
        <p:spPr>
          <a:xfrm>
            <a:off x="6523511" y="5418317"/>
            <a:ext cx="5163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Gestion des tableaux de bords</a:t>
            </a:r>
            <a:endParaRPr lang="fr-FR" sz="1600" b="1" dirty="0"/>
          </a:p>
        </p:txBody>
      </p:sp>
      <p:sp>
        <p:nvSpPr>
          <p:cNvPr id="49" name="Oval 106"/>
          <p:cNvSpPr/>
          <p:nvPr/>
        </p:nvSpPr>
        <p:spPr bwMode="auto">
          <a:xfrm>
            <a:off x="3207877" y="135213"/>
            <a:ext cx="327831" cy="27912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51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13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36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9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9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9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9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9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900"/>
                            </p:stCondLst>
                            <p:childTnLst>
                              <p:par>
                                <p:cTn id="1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900"/>
                            </p:stCondLst>
                            <p:childTnLst>
                              <p:par>
                                <p:cTn id="1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900"/>
                            </p:stCondLst>
                            <p:childTnLst>
                              <p:par>
                                <p:cTn id="1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/>
      <p:bldP spid="27" grpId="0" animBg="1"/>
      <p:bldP spid="39" grpId="0" animBg="1"/>
      <p:bldP spid="45" grpId="0" animBg="1"/>
      <p:bldP spid="48" grpId="0" animBg="1"/>
      <p:bldP spid="56" grpId="0"/>
      <p:bldP spid="57" grpId="0"/>
      <p:bldP spid="59" grpId="0"/>
      <p:bldP spid="60" grpId="0" animBg="1"/>
      <p:bldP spid="61" grpId="0"/>
      <p:bldP spid="62" grpId="0"/>
      <p:bldP spid="33" grpId="0"/>
      <p:bldP spid="35" grpId="0"/>
      <p:bldP spid="37" grpId="0"/>
      <p:bldP spid="40" grpId="0"/>
      <p:bldP spid="42" grpId="0"/>
      <p:bldP spid="44" grpId="0"/>
      <p:bldP spid="46" grpId="0"/>
      <p:bldP spid="64" grpId="0" animBg="1"/>
      <p:bldP spid="65" grpId="0"/>
      <p:bldP spid="77" grpId="0" animBg="1"/>
      <p:bldP spid="78" grpId="0"/>
      <p:bldP spid="79" grpId="0" animBg="1"/>
      <p:bldP spid="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space réservé du texte 5"/>
          <p:cNvSpPr txBox="1">
            <a:spLocks/>
          </p:cNvSpPr>
          <p:nvPr/>
        </p:nvSpPr>
        <p:spPr bwMode="auto">
          <a:xfrm>
            <a:off x="3208286" y="4223739"/>
            <a:ext cx="3211579" cy="911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ts val="1800"/>
              </a:spcBef>
              <a:buClr>
                <a:srgbClr val="CF022B"/>
              </a:buClr>
              <a:buSzPct val="90000"/>
              <a:buBlip>
                <a:blip r:embed="rId3"/>
              </a:buBlip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14375" indent="-241300" defTabSz="912813">
              <a:spcBef>
                <a:spcPts val="413"/>
              </a:spcBef>
              <a:buClr>
                <a:srgbClr val="F07D00"/>
              </a:buClr>
              <a:buSzPct val="100000"/>
              <a:buFont typeface="Wingdings" panose="05000000000000000000" pitchFamily="2" charset="2"/>
              <a:buChar char="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87425" indent="-201613" defTabSz="723900">
              <a:spcBef>
                <a:spcPts val="413"/>
              </a:spcBef>
              <a:buFont typeface="Calibri" panose="020F0502020204030204" pitchFamily="34" charset="0"/>
              <a:buChar char="‐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989013" indent="-204788" defTabSz="912813">
              <a:buFont typeface="Calibri" panose="020F0502020204030204" pitchFamily="34" charset="0"/>
              <a:buChar char="‐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984250" indent="-196850" defTabSz="912813">
              <a:buFont typeface="Calibri" panose="020F0502020204030204" pitchFamily="34" charset="0"/>
              <a:buChar char="‐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441450" indent="-196850" defTabSz="912813" eaLnBrk="0" fontAlgn="base" hangingPunct="0">
              <a:spcBef>
                <a:spcPct val="0"/>
              </a:spcBef>
              <a:spcAft>
                <a:spcPct val="0"/>
              </a:spcAft>
              <a:buFont typeface="Calibri" panose="020F0502020204030204" pitchFamily="34" charset="0"/>
              <a:buChar char="‐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1898650" indent="-196850" defTabSz="912813" eaLnBrk="0" fontAlgn="base" hangingPunct="0">
              <a:spcBef>
                <a:spcPct val="0"/>
              </a:spcBef>
              <a:spcAft>
                <a:spcPct val="0"/>
              </a:spcAft>
              <a:buFont typeface="Calibri" panose="020F0502020204030204" pitchFamily="34" charset="0"/>
              <a:buChar char="‐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355850" indent="-196850" defTabSz="912813" eaLnBrk="0" fontAlgn="base" hangingPunct="0">
              <a:spcBef>
                <a:spcPct val="0"/>
              </a:spcBef>
              <a:spcAft>
                <a:spcPct val="0"/>
              </a:spcAft>
              <a:buFont typeface="Calibri" panose="020F0502020204030204" pitchFamily="34" charset="0"/>
              <a:buChar char="‐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813050" indent="-196850" defTabSz="912813" eaLnBrk="0" fontAlgn="base" hangingPunct="0">
              <a:spcBef>
                <a:spcPct val="0"/>
              </a:spcBef>
              <a:spcAft>
                <a:spcPct val="0"/>
              </a:spcAft>
              <a:buFont typeface="Calibri" panose="020F0502020204030204" pitchFamily="34" charset="0"/>
              <a:buChar char="‐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fr-FR" altLang="fr-FR" b="1" dirty="0" smtClean="0">
                <a:solidFill>
                  <a:srgbClr val="2A5968"/>
                </a:solidFill>
                <a:latin typeface="+mn-lt"/>
              </a:rPr>
              <a:t>Facilit</a:t>
            </a:r>
            <a:r>
              <a:rPr lang="fr-FR" altLang="fr-FR" b="1" dirty="0">
                <a:solidFill>
                  <a:srgbClr val="2A5968"/>
                </a:solidFill>
                <a:latin typeface="+mn-lt"/>
              </a:rPr>
              <a:t>é</a:t>
            </a:r>
            <a:r>
              <a:rPr lang="fr-FR" altLang="fr-FR" b="1" dirty="0" smtClean="0">
                <a:solidFill>
                  <a:srgbClr val="2A5968"/>
                </a:solidFill>
                <a:latin typeface="+mn-lt"/>
              </a:rPr>
              <a:t> à comprendre</a:t>
            </a:r>
            <a:endParaRPr lang="fr-FR" altLang="fr-FR" b="1" dirty="0">
              <a:solidFill>
                <a:srgbClr val="2A5968"/>
              </a:solidFill>
              <a:latin typeface="+mn-lt"/>
            </a:endParaRPr>
          </a:p>
        </p:txBody>
      </p:sp>
      <p:sp>
        <p:nvSpPr>
          <p:cNvPr id="31" name="Espace réservé du texte 7"/>
          <p:cNvSpPr txBox="1">
            <a:spLocks/>
          </p:cNvSpPr>
          <p:nvPr/>
        </p:nvSpPr>
        <p:spPr>
          <a:xfrm>
            <a:off x="9495272" y="3530823"/>
            <a:ext cx="2717538" cy="218358"/>
          </a:xfrm>
          <a:prstGeom prst="rect">
            <a:avLst/>
          </a:prstGeom>
        </p:spPr>
        <p:txBody>
          <a:bodyPr/>
          <a:lstStyle>
            <a:lvl1pPr marL="271456" indent="-271456" algn="l" defTabSz="914176" rtl="0" eaLnBrk="1" latinLnBrk="0" hangingPunct="1">
              <a:spcBef>
                <a:spcPts val="1800"/>
              </a:spcBef>
              <a:buClr>
                <a:srgbClr val="CF022B"/>
              </a:buClr>
              <a:buSzPct val="90000"/>
              <a:buFontTx/>
              <a:buBlip>
                <a:blip r:embed="rId3"/>
              </a:buBlip>
              <a:tabLst/>
              <a:defRPr sz="2000" kern="120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5945" indent="-242882" algn="l" defTabSz="914176" rtl="0" eaLnBrk="1" latinLnBrk="0" hangingPunct="1">
              <a:spcBef>
                <a:spcPts val="411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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8989" marR="0" indent="-203195" algn="l" defTabSz="725470" rtl="0" eaLnBrk="1" fontAlgn="auto" latinLnBrk="0" hangingPunct="1">
              <a:lnSpc>
                <a:spcPct val="100000"/>
              </a:lnSpc>
              <a:spcBef>
                <a:spcPts val="411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lang="fr-FR" sz="16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90575" indent="-206370" algn="l" defTabSz="914176" rtl="0" eaLnBrk="1" latinLnBrk="0" hangingPunct="1">
              <a:spcBef>
                <a:spcPts val="0"/>
              </a:spcBef>
              <a:buFont typeface="Calibri" panose="020F0502020204030204" pitchFamily="34" charset="0"/>
              <a:buChar char="‐"/>
              <a:tabLst/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5814" marR="0" indent="-198434" algn="l" defTabSz="9141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473" indent="-88898" algn="l" defTabSz="914176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‐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1" indent="0" algn="l" defTabSz="914176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‐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60" indent="-228545" algn="l" defTabSz="9141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48" indent="-228545" algn="l" defTabSz="9141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fr-F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b="1" dirty="0" smtClean="0">
                <a:solidFill>
                  <a:srgbClr val="2A5968"/>
                </a:solidFill>
              </a:rPr>
              <a:t>Maintenabilité</a:t>
            </a:r>
            <a:endParaRPr lang="fr-FR" b="1" dirty="0">
              <a:solidFill>
                <a:srgbClr val="2A5968"/>
              </a:solidFill>
            </a:endParaRPr>
          </a:p>
        </p:txBody>
      </p:sp>
      <p:sp>
        <p:nvSpPr>
          <p:cNvPr id="32" name="Espace réservé du texte 9"/>
          <p:cNvSpPr txBox="1">
            <a:spLocks/>
          </p:cNvSpPr>
          <p:nvPr/>
        </p:nvSpPr>
        <p:spPr>
          <a:xfrm>
            <a:off x="6055811" y="3553484"/>
            <a:ext cx="2231534" cy="459663"/>
          </a:xfrm>
          <a:prstGeom prst="rect">
            <a:avLst/>
          </a:prstGeom>
        </p:spPr>
        <p:txBody>
          <a:bodyPr/>
          <a:lstStyle>
            <a:lvl1pPr marL="271456" indent="-271456" algn="l" defTabSz="914176" rtl="0" eaLnBrk="1" latinLnBrk="0" hangingPunct="1">
              <a:spcBef>
                <a:spcPts val="1800"/>
              </a:spcBef>
              <a:buClr>
                <a:srgbClr val="CF022B"/>
              </a:buClr>
              <a:buSzPct val="90000"/>
              <a:buFontTx/>
              <a:buBlip>
                <a:blip r:embed="rId3"/>
              </a:buBlip>
              <a:tabLst/>
              <a:defRPr sz="2000" kern="120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5945" indent="-242882" algn="l" defTabSz="914176" rtl="0" eaLnBrk="1" latinLnBrk="0" hangingPunct="1">
              <a:spcBef>
                <a:spcPts val="411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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8989" marR="0" indent="-203195" algn="l" defTabSz="725470" rtl="0" eaLnBrk="1" fontAlgn="auto" latinLnBrk="0" hangingPunct="1">
              <a:lnSpc>
                <a:spcPct val="100000"/>
              </a:lnSpc>
              <a:spcBef>
                <a:spcPts val="411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lang="fr-FR" sz="16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90575" indent="-206370" algn="l" defTabSz="914176" rtl="0" eaLnBrk="1" latinLnBrk="0" hangingPunct="1">
              <a:spcBef>
                <a:spcPts val="0"/>
              </a:spcBef>
              <a:buFont typeface="Calibri" panose="020F0502020204030204" pitchFamily="34" charset="0"/>
              <a:buChar char="‐"/>
              <a:tabLst/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5814" marR="0" indent="-198434" algn="l" defTabSz="9141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473" indent="-88898" algn="l" defTabSz="914176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‐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1" indent="0" algn="l" defTabSz="914176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‐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60" indent="-228545" algn="l" defTabSz="9141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48" indent="-228545" algn="l" defTabSz="9141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fr-FR" b="1" dirty="0">
                <a:solidFill>
                  <a:srgbClr val="2A5968"/>
                </a:solidFill>
              </a:rPr>
              <a:t>Ergonomie</a:t>
            </a:r>
            <a:r>
              <a:rPr lang="fr-F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33" name="Espace réservé du texte 11"/>
          <p:cNvSpPr txBox="1">
            <a:spLocks/>
          </p:cNvSpPr>
          <p:nvPr/>
        </p:nvSpPr>
        <p:spPr>
          <a:xfrm>
            <a:off x="1229999" y="3671294"/>
            <a:ext cx="2009046" cy="246212"/>
          </a:xfrm>
          <a:prstGeom prst="rect">
            <a:avLst/>
          </a:prstGeom>
        </p:spPr>
        <p:txBody>
          <a:bodyPr/>
          <a:lstStyle>
            <a:lvl1pPr marL="271456" indent="-271456" algn="l" defTabSz="914176" rtl="0" eaLnBrk="1" latinLnBrk="0" hangingPunct="1">
              <a:spcBef>
                <a:spcPts val="1800"/>
              </a:spcBef>
              <a:buClr>
                <a:srgbClr val="CF022B"/>
              </a:buClr>
              <a:buSzPct val="90000"/>
              <a:buFontTx/>
              <a:buBlip>
                <a:blip r:embed="rId3"/>
              </a:buBlip>
              <a:tabLst/>
              <a:defRPr sz="2000" kern="120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5945" indent="-242882" algn="l" defTabSz="914176" rtl="0" eaLnBrk="1" latinLnBrk="0" hangingPunct="1">
              <a:spcBef>
                <a:spcPts val="411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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8989" marR="0" indent="-203195" algn="l" defTabSz="725470" rtl="0" eaLnBrk="1" fontAlgn="auto" latinLnBrk="0" hangingPunct="1">
              <a:lnSpc>
                <a:spcPct val="100000"/>
              </a:lnSpc>
              <a:spcBef>
                <a:spcPts val="411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lang="fr-FR" sz="16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90575" indent="-206370" algn="l" defTabSz="914176" rtl="0" eaLnBrk="1" latinLnBrk="0" hangingPunct="1">
              <a:spcBef>
                <a:spcPts val="0"/>
              </a:spcBef>
              <a:buFont typeface="Calibri" panose="020F0502020204030204" pitchFamily="34" charset="0"/>
              <a:buChar char="‐"/>
              <a:tabLst/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5814" marR="0" indent="-198434" algn="l" defTabSz="9141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473" indent="-88898" algn="l" defTabSz="914176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‐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9991" indent="0" algn="l" defTabSz="914176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‐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60" indent="-228545" algn="l" defTabSz="9141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48" indent="-228545" algn="l" defTabSz="91417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fr-FR" b="1" dirty="0">
                <a:solidFill>
                  <a:srgbClr val="2A5968"/>
                </a:solidFill>
              </a:rPr>
              <a:t>Sécurité</a:t>
            </a:r>
            <a:r>
              <a:rPr lang="fr-FR" sz="1600" b="1" dirty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34" name="Freeform 239"/>
          <p:cNvSpPr>
            <a:spLocks noEditPoints="1"/>
          </p:cNvSpPr>
          <p:nvPr/>
        </p:nvSpPr>
        <p:spPr bwMode="auto">
          <a:xfrm>
            <a:off x="5685979" y="1724233"/>
            <a:ext cx="1971138" cy="183346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rgbClr val="2A5968"/>
          </a:solidFill>
          <a:ln>
            <a:noFill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35" name="Freeform 240"/>
          <p:cNvSpPr>
            <a:spLocks noEditPoints="1"/>
          </p:cNvSpPr>
          <p:nvPr/>
        </p:nvSpPr>
        <p:spPr bwMode="auto">
          <a:xfrm>
            <a:off x="3748972" y="2189414"/>
            <a:ext cx="2043768" cy="1734300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36" name="Freeform 241"/>
          <p:cNvSpPr>
            <a:spLocks noEditPoints="1"/>
          </p:cNvSpPr>
          <p:nvPr/>
        </p:nvSpPr>
        <p:spPr bwMode="auto">
          <a:xfrm>
            <a:off x="2082780" y="1823885"/>
            <a:ext cx="1755048" cy="1655076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rgbClr val="49A78B"/>
          </a:solidFill>
          <a:ln>
            <a:noFill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cxnSp>
        <p:nvCxnSpPr>
          <p:cNvPr id="37" name="Straight Connector 24"/>
          <p:cNvCxnSpPr/>
          <p:nvPr/>
        </p:nvCxnSpPr>
        <p:spPr>
          <a:xfrm>
            <a:off x="6545839" y="4117363"/>
            <a:ext cx="1338691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240"/>
          <p:cNvSpPr>
            <a:spLocks noEditPoints="1"/>
          </p:cNvSpPr>
          <p:nvPr/>
        </p:nvSpPr>
        <p:spPr bwMode="auto">
          <a:xfrm>
            <a:off x="7620000" y="1773562"/>
            <a:ext cx="1498121" cy="1478674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rgbClr val="D62839"/>
          </a:solidFill>
          <a:ln>
            <a:noFill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39" name="Freeform 241"/>
          <p:cNvSpPr>
            <a:spLocks noEditPoints="1"/>
          </p:cNvSpPr>
          <p:nvPr/>
        </p:nvSpPr>
        <p:spPr bwMode="auto">
          <a:xfrm>
            <a:off x="9005159" y="2598217"/>
            <a:ext cx="946547" cy="946547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rgbClr val="378F74"/>
          </a:solidFill>
          <a:ln>
            <a:noFill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40" name="Freeform 249"/>
          <p:cNvSpPr>
            <a:spLocks noEditPoints="1"/>
          </p:cNvSpPr>
          <p:nvPr/>
        </p:nvSpPr>
        <p:spPr bwMode="auto">
          <a:xfrm>
            <a:off x="9349844" y="2929989"/>
            <a:ext cx="257175" cy="257175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41" name="Rectangle 40"/>
          <p:cNvSpPr/>
          <p:nvPr/>
        </p:nvSpPr>
        <p:spPr>
          <a:xfrm>
            <a:off x="807492" y="4337639"/>
            <a:ext cx="2565356" cy="88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spcBef>
                <a:spcPts val="1000"/>
              </a:spcBef>
            </a:pPr>
            <a:r>
              <a:rPr lang="fr-FR" sz="1600" dirty="0" smtClean="0"/>
              <a:t>Implémentation du module </a:t>
            </a:r>
            <a:r>
              <a:rPr lang="fr-FR" sz="1600" dirty="0" err="1" smtClean="0"/>
              <a:t>Spring</a:t>
            </a:r>
            <a:r>
              <a:rPr lang="fr-FR" sz="1600" dirty="0" smtClean="0"/>
              <a:t> Security</a:t>
            </a:r>
          </a:p>
          <a:p>
            <a:pPr algn="ctr" latinLnBrk="0">
              <a:lnSpc>
                <a:spcPct val="90000"/>
              </a:lnSpc>
              <a:spcBef>
                <a:spcPts val="1000"/>
              </a:spcBef>
            </a:pPr>
            <a:r>
              <a:rPr lang="fr-FR" sz="1600" dirty="0" smtClean="0"/>
              <a:t>Cryptage des mots de passe</a:t>
            </a:r>
          </a:p>
        </p:txBody>
      </p:sp>
      <p:cxnSp>
        <p:nvCxnSpPr>
          <p:cNvPr id="48" name="Straight Connector 24"/>
          <p:cNvCxnSpPr/>
          <p:nvPr/>
        </p:nvCxnSpPr>
        <p:spPr>
          <a:xfrm>
            <a:off x="1477222" y="4112573"/>
            <a:ext cx="1338691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24"/>
          <p:cNvCxnSpPr/>
          <p:nvPr/>
        </p:nvCxnSpPr>
        <p:spPr>
          <a:xfrm>
            <a:off x="4198412" y="4740403"/>
            <a:ext cx="1338691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214602" y="4217962"/>
            <a:ext cx="2001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 smtClean="0"/>
              <a:t>Respect des règles</a:t>
            </a:r>
            <a:endParaRPr lang="fr-FR" sz="1600" dirty="0"/>
          </a:p>
          <a:p>
            <a:pPr algn="ctr"/>
            <a:r>
              <a:rPr lang="fr-FR" sz="1600" dirty="0"/>
              <a:t>d</a:t>
            </a:r>
            <a:r>
              <a:rPr lang="fr-FR" sz="1600" dirty="0" smtClean="0"/>
              <a:t>e l’expérience</a:t>
            </a:r>
          </a:p>
          <a:p>
            <a:pPr algn="ctr"/>
            <a:r>
              <a:rPr lang="fr-FR" sz="1600" dirty="0" smtClean="0"/>
              <a:t> utilisateur.</a:t>
            </a:r>
            <a:endParaRPr lang="fr-FR" sz="1600" dirty="0"/>
          </a:p>
        </p:txBody>
      </p:sp>
      <p:sp>
        <p:nvSpPr>
          <p:cNvPr id="51" name="Rectangle 50"/>
          <p:cNvSpPr/>
          <p:nvPr/>
        </p:nvSpPr>
        <p:spPr>
          <a:xfrm>
            <a:off x="9166889" y="4337639"/>
            <a:ext cx="30459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Respect des best </a:t>
            </a:r>
            <a:r>
              <a:rPr lang="fr-FR" sz="1600" dirty="0" smtClean="0"/>
              <a:t>practices</a:t>
            </a:r>
          </a:p>
          <a:p>
            <a:pPr algn="ctr"/>
            <a:r>
              <a:rPr lang="fr-FR" sz="1600" dirty="0" smtClean="0"/>
              <a:t>du </a:t>
            </a:r>
            <a:r>
              <a:rPr lang="fr-FR" sz="1600" dirty="0"/>
              <a:t>développement logiciel</a:t>
            </a:r>
          </a:p>
          <a:p>
            <a:pPr algn="ctr"/>
            <a:endParaRPr lang="fr-FR" sz="1600" dirty="0" smtClean="0"/>
          </a:p>
          <a:p>
            <a:pPr algn="ctr"/>
            <a:r>
              <a:rPr lang="fr-FR" sz="1600" dirty="0" smtClean="0"/>
              <a:t>Respect </a:t>
            </a:r>
            <a:r>
              <a:rPr lang="fr-FR" sz="1600" dirty="0"/>
              <a:t>des règles de nommage </a:t>
            </a:r>
          </a:p>
        </p:txBody>
      </p:sp>
      <p:cxnSp>
        <p:nvCxnSpPr>
          <p:cNvPr id="52" name="Straight Connector 24"/>
          <p:cNvCxnSpPr/>
          <p:nvPr/>
        </p:nvCxnSpPr>
        <p:spPr>
          <a:xfrm>
            <a:off x="9403783" y="4112573"/>
            <a:ext cx="20760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3930770" y="4955244"/>
            <a:ext cx="209196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spcBef>
                <a:spcPts val="1000"/>
              </a:spcBef>
            </a:pPr>
            <a:r>
              <a:rPr lang="fr-FR" sz="1600" dirty="0" smtClean="0"/>
              <a:t>Facile à comprendre par les clients</a:t>
            </a:r>
            <a:endParaRPr lang="fr-FR" sz="1600" dirty="0"/>
          </a:p>
        </p:txBody>
      </p:sp>
      <p:pic>
        <p:nvPicPr>
          <p:cNvPr id="54" name="Image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97" y="2232971"/>
            <a:ext cx="828451" cy="828451"/>
          </a:xfrm>
          <a:prstGeom prst="rect">
            <a:avLst/>
          </a:prstGeom>
        </p:spPr>
      </p:pic>
      <p:pic>
        <p:nvPicPr>
          <p:cNvPr id="57" name="Imag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76" y="2078711"/>
            <a:ext cx="1017663" cy="1017663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530" y="2043796"/>
            <a:ext cx="948001" cy="948001"/>
          </a:xfrm>
          <a:prstGeom prst="rect">
            <a:avLst/>
          </a:prstGeom>
        </p:spPr>
      </p:pic>
      <p:pic>
        <p:nvPicPr>
          <p:cNvPr id="58" name="Picture 1263">
            <a:extLst>
              <a:ext uri="{FF2B5EF4-FFF2-40B4-BE49-F238E27FC236}">
                <a16:creationId xmlns:a16="http://schemas.microsoft.com/office/drawing/2014/main" id="{3AA5C705-9E99-455B-ACDC-648A613904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1304" y="2517797"/>
            <a:ext cx="835223" cy="1026967"/>
          </a:xfrm>
          <a:prstGeom prst="rect">
            <a:avLst/>
          </a:prstGeom>
        </p:spPr>
      </p:pic>
      <p:sp>
        <p:nvSpPr>
          <p:cNvPr id="56" name="Right Arrow 55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9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61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2" name="object 12"/>
          <p:cNvSpPr txBox="1"/>
          <p:nvPr/>
        </p:nvSpPr>
        <p:spPr>
          <a:xfrm>
            <a:off x="2538788" y="543408"/>
            <a:ext cx="2028529" cy="536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b="1" dirty="0" smtClean="0">
                <a:solidFill>
                  <a:srgbClr val="2A5968"/>
                </a:solidFill>
                <a:latin typeface="+mj-lt"/>
              </a:rPr>
              <a:t>Phase de planification</a:t>
            </a:r>
            <a:endParaRPr lang="fr-FR" b="1" dirty="0">
              <a:solidFill>
                <a:srgbClr val="2A5968"/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3" name="Oval 106"/>
          <p:cNvSpPr/>
          <p:nvPr/>
        </p:nvSpPr>
        <p:spPr bwMode="auto">
          <a:xfrm>
            <a:off x="501140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64" name="object 12"/>
          <p:cNvSpPr txBox="1"/>
          <p:nvPr/>
        </p:nvSpPr>
        <p:spPr>
          <a:xfrm>
            <a:off x="449959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5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66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7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68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9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70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71" name="Group 6"/>
          <p:cNvGrpSpPr>
            <a:grpSpLocks/>
          </p:cNvGrpSpPr>
          <p:nvPr/>
        </p:nvGrpSpPr>
        <p:grpSpPr bwMode="auto">
          <a:xfrm flipV="1">
            <a:off x="416633" y="1336455"/>
            <a:ext cx="2399280" cy="45719"/>
            <a:chOff x="1775295" y="2028842"/>
            <a:chExt cx="3631535" cy="45719"/>
          </a:xfrm>
        </p:grpSpPr>
        <p:sp>
          <p:nvSpPr>
            <p:cNvPr id="72" name="Rectangle 7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6" name="Rectangle 75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78" name="TextBox 5"/>
          <p:cNvSpPr txBox="1">
            <a:spLocks noChangeArrowheads="1"/>
          </p:cNvSpPr>
          <p:nvPr/>
        </p:nvSpPr>
        <p:spPr bwMode="auto">
          <a:xfrm>
            <a:off x="379293" y="1011431"/>
            <a:ext cx="3243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Besoins non  fonctionnels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5" name="Oval 106"/>
          <p:cNvSpPr/>
          <p:nvPr/>
        </p:nvSpPr>
        <p:spPr bwMode="auto">
          <a:xfrm>
            <a:off x="3207877" y="135213"/>
            <a:ext cx="327831" cy="27912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6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14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18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65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650"/>
                            </p:stCondLst>
                            <p:childTnLst>
                              <p:par>
                                <p:cTn id="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4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400"/>
                            </p:stCondLst>
                            <p:childTnLst>
                              <p:par>
                                <p:cTn id="1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150"/>
                            </p:stCondLst>
                            <p:childTnLst>
                              <p:par>
                                <p:cTn id="1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7150"/>
                            </p:stCondLst>
                            <p:childTnLst>
                              <p:par>
                                <p:cTn id="14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/>
      <p:bldP spid="50" grpId="0"/>
      <p:bldP spid="51" grpId="0"/>
      <p:bldP spid="53" grpId="0"/>
      <p:bldP spid="61" grpId="0"/>
      <p:bldP spid="62" grpId="0"/>
      <p:bldP spid="64" grpId="0"/>
      <p:bldP spid="66" grpId="0"/>
      <p:bldP spid="68" grpId="0"/>
      <p:bldP spid="70" grpId="0"/>
      <p:bldP spid="7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36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b="1" dirty="0" smtClean="0">
                <a:solidFill>
                  <a:srgbClr val="2A5968"/>
                </a:solidFill>
                <a:latin typeface="+mj-lt"/>
              </a:rPr>
              <a:t>Phase de planification</a:t>
            </a:r>
            <a:endParaRPr lang="fr-FR" b="1" dirty="0">
              <a:solidFill>
                <a:srgbClr val="2A5968"/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1" name="Oval 106"/>
          <p:cNvSpPr/>
          <p:nvPr/>
        </p:nvSpPr>
        <p:spPr bwMode="auto">
          <a:xfrm>
            <a:off x="501140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49959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62186" y="1390058"/>
            <a:ext cx="3661173" cy="47538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41373" y="1013098"/>
            <a:ext cx="40025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Diagramme de cas d’utilisation global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30" name="Picture 2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78" y="1591808"/>
            <a:ext cx="9192186" cy="51119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Oval 106"/>
          <p:cNvSpPr/>
          <p:nvPr/>
        </p:nvSpPr>
        <p:spPr bwMode="auto">
          <a:xfrm>
            <a:off x="3295853" y="147986"/>
            <a:ext cx="327831" cy="27912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0" name="Organigramme : Connecteur 4"/>
          <p:cNvSpPr/>
          <p:nvPr/>
        </p:nvSpPr>
        <p:spPr>
          <a:xfrm>
            <a:off x="10810231" y="6293308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15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5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36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b="1" dirty="0" smtClean="0">
                <a:solidFill>
                  <a:srgbClr val="2A5968"/>
                </a:solidFill>
                <a:latin typeface="+mj-lt"/>
              </a:rPr>
              <a:t>Phase de planification</a:t>
            </a:r>
            <a:endParaRPr lang="fr-FR" b="1" dirty="0">
              <a:solidFill>
                <a:srgbClr val="2A5968"/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1" name="Oval 106"/>
          <p:cNvSpPr/>
          <p:nvPr/>
        </p:nvSpPr>
        <p:spPr bwMode="auto">
          <a:xfrm>
            <a:off x="501140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49959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62187" y="1390058"/>
            <a:ext cx="3063244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30297" y="1014047"/>
            <a:ext cx="3243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Architecture de l’application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601069" y="1602804"/>
            <a:ext cx="3047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Architecture physique</a:t>
            </a:r>
            <a:endParaRPr lang="fr-FR" sz="1600" b="1" dirty="0"/>
          </a:p>
        </p:txBody>
      </p:sp>
      <p:sp>
        <p:nvSpPr>
          <p:cNvPr id="30" name="Oval 106"/>
          <p:cNvSpPr/>
          <p:nvPr/>
        </p:nvSpPr>
        <p:spPr bwMode="auto">
          <a:xfrm>
            <a:off x="3320443" y="107254"/>
            <a:ext cx="327831" cy="27912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pic>
        <p:nvPicPr>
          <p:cNvPr id="33" name="Picture 32" descr="C:\Users\pc\Desktop\Info\PFE\Billcom\arch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051" y="2509520"/>
            <a:ext cx="6620356" cy="302558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16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42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-18396" y="-18639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60622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3366694" y="91745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36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b="1" dirty="0" smtClean="0">
                <a:solidFill>
                  <a:srgbClr val="2A5968"/>
                </a:solidFill>
                <a:latin typeface="+mj-lt"/>
              </a:rPr>
              <a:t>Phase de planification</a:t>
            </a:r>
            <a:endParaRPr lang="fr-FR" b="1" dirty="0">
              <a:solidFill>
                <a:srgbClr val="2A5968"/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1" name="Oval 106"/>
          <p:cNvSpPr/>
          <p:nvPr/>
        </p:nvSpPr>
        <p:spPr bwMode="auto">
          <a:xfrm>
            <a:off x="501140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49959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62187" y="1342635"/>
            <a:ext cx="2465270" cy="47424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76624" y="972778"/>
            <a:ext cx="28912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Environnement du travail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Rectangle : coins arrondis 54">
            <a:extLst>
              <a:ext uri="{FF2B5EF4-FFF2-40B4-BE49-F238E27FC236}">
                <a16:creationId xmlns:a16="http://schemas.microsoft.com/office/drawing/2014/main" id="{C6FF683A-8387-49F4-97FD-2AC492D53422}"/>
              </a:ext>
            </a:extLst>
          </p:cNvPr>
          <p:cNvSpPr/>
          <p:nvPr/>
        </p:nvSpPr>
        <p:spPr>
          <a:xfrm>
            <a:off x="2819390" y="1005148"/>
            <a:ext cx="6710438" cy="5553771"/>
          </a:xfrm>
          <a:prstGeom prst="roundRect">
            <a:avLst/>
          </a:prstGeom>
          <a:noFill/>
          <a:ln w="28575">
            <a:solidFill>
              <a:schemeClr val="accent1"/>
            </a:solidFill>
            <a:extLst>
              <a:ext uri="{C807C97D-BFC1-408E-A445-0C87EB9F89A2}">
                <ask:lineSketchStyleProps xmlns=""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41">
            <a:extLst>
              <a:ext uri="{FF2B5EF4-FFF2-40B4-BE49-F238E27FC236}">
                <a16:creationId xmlns:a16="http://schemas.microsoft.com/office/drawing/2014/main" id="{7373EFFF-F367-446A-8266-A12DD62830A2}"/>
              </a:ext>
            </a:extLst>
          </p:cNvPr>
          <p:cNvGrpSpPr/>
          <p:nvPr/>
        </p:nvGrpSpPr>
        <p:grpSpPr>
          <a:xfrm>
            <a:off x="5344422" y="3923214"/>
            <a:ext cx="1716258" cy="1482210"/>
            <a:chOff x="6419746" y="3694410"/>
            <a:chExt cx="2430377" cy="2266542"/>
          </a:xfrm>
        </p:grpSpPr>
        <p:pic>
          <p:nvPicPr>
            <p:cNvPr id="48" name="Picture 6">
              <a:extLst>
                <a:ext uri="{FF2B5EF4-FFF2-40B4-BE49-F238E27FC236}">
                  <a16:creationId xmlns:a16="http://schemas.microsoft.com/office/drawing/2014/main" id="{A448E28A-E288-43EF-93E5-E83E323F7F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0199" y="4089937"/>
              <a:ext cx="495690" cy="495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12" descr="Feuilles de style en cascade — Wikipédia">
              <a:extLst>
                <a:ext uri="{FF2B5EF4-FFF2-40B4-BE49-F238E27FC236}">
                  <a16:creationId xmlns:a16="http://schemas.microsoft.com/office/drawing/2014/main" id="{2ED817AF-F3BA-4E86-A294-A6878A6F1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2331" y="5139612"/>
              <a:ext cx="459302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0" descr="Logo HTML5 PNG transparents - StickPNG">
              <a:extLst>
                <a:ext uri="{FF2B5EF4-FFF2-40B4-BE49-F238E27FC236}">
                  <a16:creationId xmlns:a16="http://schemas.microsoft.com/office/drawing/2014/main" id="{DF1E3311-2036-4133-8DB2-6E347FE3A9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6351" y="5085612"/>
              <a:ext cx="756000" cy="7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4" descr="Easy-Micro [ FRONT-END - Frameworks web front-end ] - Formations  informatiques pour entreprises">
              <a:extLst>
                <a:ext uri="{FF2B5EF4-FFF2-40B4-BE49-F238E27FC236}">
                  <a16:creationId xmlns:a16="http://schemas.microsoft.com/office/drawing/2014/main" id="{7F89901A-1091-4E87-AC7D-75AE1B4D1D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8621" y="5193612"/>
              <a:ext cx="778846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 : coins arrondis 46">
              <a:extLst>
                <a:ext uri="{FF2B5EF4-FFF2-40B4-BE49-F238E27FC236}">
                  <a16:creationId xmlns:a16="http://schemas.microsoft.com/office/drawing/2014/main" id="{C9DF5455-C347-49A5-AF70-48DC910A612A}"/>
                </a:ext>
              </a:extLst>
            </p:cNvPr>
            <p:cNvSpPr/>
            <p:nvPr/>
          </p:nvSpPr>
          <p:spPr>
            <a:xfrm>
              <a:off x="6726915" y="3943812"/>
              <a:ext cx="2123208" cy="20171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5" name="Picture 2" descr="Angular Icon Logo PNG Transparent – Brands Logos">
              <a:extLst>
                <a:ext uri="{FF2B5EF4-FFF2-40B4-BE49-F238E27FC236}">
                  <a16:creationId xmlns:a16="http://schemas.microsoft.com/office/drawing/2014/main" id="{AB3F1675-F29C-4203-A87B-C1B8384C4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746" y="3694410"/>
              <a:ext cx="671864" cy="708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6" name="Connecteur : en angle 48">
              <a:extLst>
                <a:ext uri="{FF2B5EF4-FFF2-40B4-BE49-F238E27FC236}">
                  <a16:creationId xmlns:a16="http://schemas.microsoft.com/office/drawing/2014/main" id="{197C2193-EF81-4E8F-AB0C-153554B132F7}"/>
                </a:ext>
              </a:extLst>
            </p:cNvPr>
            <p:cNvCxnSpPr>
              <a:stCxn id="48" idx="2"/>
              <a:endCxn id="49" idx="0"/>
            </p:cNvCxnSpPr>
            <p:nvPr/>
          </p:nvCxnSpPr>
          <p:spPr>
            <a:xfrm rot="5400000">
              <a:off x="7203021" y="4544588"/>
              <a:ext cx="553985" cy="636062"/>
            </a:xfrm>
            <a:prstGeom prst="bentConnector3">
              <a:avLst>
                <a:gd name="adj1" fmla="val 55158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 : en angle 49">
              <a:extLst>
                <a:ext uri="{FF2B5EF4-FFF2-40B4-BE49-F238E27FC236}">
                  <a16:creationId xmlns:a16="http://schemas.microsoft.com/office/drawing/2014/main" id="{CF59FDDA-AB8D-4D3A-AF59-AF6F6A605DF1}"/>
                </a:ext>
              </a:extLst>
            </p:cNvPr>
            <p:cNvCxnSpPr>
              <a:stCxn id="48" idx="2"/>
              <a:endCxn id="52" idx="0"/>
            </p:cNvCxnSpPr>
            <p:nvPr/>
          </p:nvCxnSpPr>
          <p:spPr>
            <a:xfrm rot="16200000" flipH="1">
              <a:off x="7866205" y="4517465"/>
              <a:ext cx="499985" cy="636307"/>
            </a:xfrm>
            <a:prstGeom prst="bentConnector3">
              <a:avLst>
                <a:gd name="adj1" fmla="val 6143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0">
              <a:extLst>
                <a:ext uri="{FF2B5EF4-FFF2-40B4-BE49-F238E27FC236}">
                  <a16:creationId xmlns:a16="http://schemas.microsoft.com/office/drawing/2014/main" id="{DD4B4D3B-6101-4928-8CBF-D3ABDA52C82E}"/>
                </a:ext>
              </a:extLst>
            </p:cNvPr>
            <p:cNvCxnSpPr>
              <a:stCxn id="48" idx="2"/>
              <a:endCxn id="53" idx="0"/>
            </p:cNvCxnSpPr>
            <p:nvPr/>
          </p:nvCxnSpPr>
          <p:spPr>
            <a:xfrm>
              <a:off x="7798044" y="4585627"/>
              <a:ext cx="0" cy="6079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Graphique 60" descr="Utilisateur avec un remplissage uni">
            <a:extLst>
              <a:ext uri="{FF2B5EF4-FFF2-40B4-BE49-F238E27FC236}">
                <a16:creationId xmlns:a16="http://schemas.microsoft.com/office/drawing/2014/main" id="{B54C415A-B37E-4D80-9C2C-6EABF06FCE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78057" y="5801083"/>
            <a:ext cx="694856" cy="694856"/>
          </a:xfrm>
          <a:prstGeom prst="rect">
            <a:avLst/>
          </a:prstGeom>
        </p:spPr>
      </p:pic>
      <p:pic>
        <p:nvPicPr>
          <p:cNvPr id="60" name="Graphique 18" descr="Écran avec un remplissage uni">
            <a:extLst>
              <a:ext uri="{FF2B5EF4-FFF2-40B4-BE49-F238E27FC236}">
                <a16:creationId xmlns:a16="http://schemas.microsoft.com/office/drawing/2014/main" id="{1FA23179-B447-4195-B254-0EFB390AD44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44244" y="5805531"/>
            <a:ext cx="719768" cy="729975"/>
          </a:xfrm>
          <a:prstGeom prst="rect">
            <a:avLst/>
          </a:prstGeom>
        </p:spPr>
      </p:pic>
      <p:sp>
        <p:nvSpPr>
          <p:cNvPr id="61" name="Flèche : double flèche horizontale 64">
            <a:extLst>
              <a:ext uri="{FF2B5EF4-FFF2-40B4-BE49-F238E27FC236}">
                <a16:creationId xmlns:a16="http://schemas.microsoft.com/office/drawing/2014/main" id="{F327879C-E7AC-4699-87F4-FBDA3B2A2A7C}"/>
              </a:ext>
            </a:extLst>
          </p:cNvPr>
          <p:cNvSpPr/>
          <p:nvPr/>
        </p:nvSpPr>
        <p:spPr>
          <a:xfrm>
            <a:off x="5089081" y="6110522"/>
            <a:ext cx="945808" cy="111556"/>
          </a:xfrm>
          <a:prstGeom prst="leftRightArrow">
            <a:avLst/>
          </a:prstGeom>
          <a:gradFill>
            <a:gsLst>
              <a:gs pos="0">
                <a:srgbClr val="2A5968"/>
              </a:gs>
              <a:gs pos="100000">
                <a:srgbClr val="FF9966"/>
              </a:gs>
            </a:gsLst>
            <a:lin ang="5400000" scaled="1"/>
          </a:gra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Flèche : double flèche horizontale 64">
            <a:extLst>
              <a:ext uri="{FF2B5EF4-FFF2-40B4-BE49-F238E27FC236}">
                <a16:creationId xmlns:a16="http://schemas.microsoft.com/office/drawing/2014/main" id="{F327879C-E7AC-4699-87F4-FBDA3B2A2A7C}"/>
              </a:ext>
            </a:extLst>
          </p:cNvPr>
          <p:cNvSpPr/>
          <p:nvPr/>
        </p:nvSpPr>
        <p:spPr>
          <a:xfrm rot="5400000">
            <a:off x="6135323" y="5562129"/>
            <a:ext cx="404034" cy="137030"/>
          </a:xfrm>
          <a:prstGeom prst="leftRightArrow">
            <a:avLst/>
          </a:prstGeom>
          <a:gradFill>
            <a:gsLst>
              <a:gs pos="0">
                <a:srgbClr val="2A5968"/>
              </a:gs>
              <a:gs pos="100000">
                <a:srgbClr val="FF9966"/>
              </a:gs>
            </a:gsLst>
            <a:lin ang="5400000" scaled="1"/>
          </a:gra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" name="Picture 63" descr="C:\Users\pc\Pictures\postgre.png"/>
          <p:cNvPicPr/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459" y="2939253"/>
            <a:ext cx="439613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Flèche : double flèche horizontale 64">
            <a:extLst>
              <a:ext uri="{FF2B5EF4-FFF2-40B4-BE49-F238E27FC236}">
                <a16:creationId xmlns:a16="http://schemas.microsoft.com/office/drawing/2014/main" id="{F327879C-E7AC-4699-87F4-FBDA3B2A2A7C}"/>
              </a:ext>
            </a:extLst>
          </p:cNvPr>
          <p:cNvSpPr/>
          <p:nvPr/>
        </p:nvSpPr>
        <p:spPr>
          <a:xfrm>
            <a:off x="6972402" y="3000937"/>
            <a:ext cx="699155" cy="149174"/>
          </a:xfrm>
          <a:prstGeom prst="leftRightArrow">
            <a:avLst/>
          </a:prstGeom>
          <a:gradFill>
            <a:gsLst>
              <a:gs pos="0">
                <a:srgbClr val="2A5968"/>
              </a:gs>
              <a:gs pos="100000">
                <a:srgbClr val="FF9966"/>
              </a:gs>
            </a:gsLst>
            <a:lin ang="5400000" scaled="1"/>
          </a:gra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6" name="Connecteur droit 35">
            <a:extLst>
              <a:ext uri="{FF2B5EF4-FFF2-40B4-BE49-F238E27FC236}">
                <a16:creationId xmlns:a16="http://schemas.microsoft.com/office/drawing/2014/main" id="{E563241C-BB03-4E8E-813D-4346132CE5B3}"/>
              </a:ext>
            </a:extLst>
          </p:cNvPr>
          <p:cNvCxnSpPr>
            <a:cxnSpLocks/>
          </p:cNvCxnSpPr>
          <p:nvPr/>
        </p:nvCxnSpPr>
        <p:spPr>
          <a:xfrm>
            <a:off x="3126696" y="5675324"/>
            <a:ext cx="6416965" cy="47682"/>
          </a:xfrm>
          <a:prstGeom prst="line">
            <a:avLst/>
          </a:prstGeom>
          <a:ln>
            <a:solidFill>
              <a:srgbClr val="4A5B72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8" name="Connecteur droit 35">
            <a:extLst>
              <a:ext uri="{FF2B5EF4-FFF2-40B4-BE49-F238E27FC236}">
                <a16:creationId xmlns:a16="http://schemas.microsoft.com/office/drawing/2014/main" id="{E563241C-BB03-4E8E-813D-4346132CE5B3}"/>
              </a:ext>
            </a:extLst>
          </p:cNvPr>
          <p:cNvCxnSpPr>
            <a:cxnSpLocks/>
          </p:cNvCxnSpPr>
          <p:nvPr/>
        </p:nvCxnSpPr>
        <p:spPr>
          <a:xfrm>
            <a:off x="3000384" y="3797877"/>
            <a:ext cx="6416965" cy="47682"/>
          </a:xfrm>
          <a:prstGeom prst="line">
            <a:avLst/>
          </a:prstGeom>
          <a:ln>
            <a:solidFill>
              <a:srgbClr val="4A5B72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9" name="Flèche : double flèche horizontale 64">
            <a:extLst>
              <a:ext uri="{FF2B5EF4-FFF2-40B4-BE49-F238E27FC236}">
                <a16:creationId xmlns:a16="http://schemas.microsoft.com/office/drawing/2014/main" id="{F327879C-E7AC-4699-87F4-FBDA3B2A2A7C}"/>
              </a:ext>
            </a:extLst>
          </p:cNvPr>
          <p:cNvSpPr/>
          <p:nvPr/>
        </p:nvSpPr>
        <p:spPr>
          <a:xfrm rot="5400000">
            <a:off x="6056450" y="3722643"/>
            <a:ext cx="457536" cy="123535"/>
          </a:xfrm>
          <a:prstGeom prst="leftRightArrow">
            <a:avLst/>
          </a:prstGeom>
          <a:gradFill>
            <a:gsLst>
              <a:gs pos="0">
                <a:srgbClr val="2A5968"/>
              </a:gs>
              <a:gs pos="100000">
                <a:srgbClr val="FF9966"/>
              </a:gs>
            </a:gsLst>
            <a:lin ang="5400000" scaled="1"/>
          </a:gra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0" name="Groupe 55">
            <a:extLst>
              <a:ext uri="{FF2B5EF4-FFF2-40B4-BE49-F238E27FC236}">
                <a16:creationId xmlns:a16="http://schemas.microsoft.com/office/drawing/2014/main" id="{28034A48-35C0-4356-8986-083DAF59F10D}"/>
              </a:ext>
            </a:extLst>
          </p:cNvPr>
          <p:cNvGrpSpPr/>
          <p:nvPr/>
        </p:nvGrpSpPr>
        <p:grpSpPr>
          <a:xfrm>
            <a:off x="9267641" y="2128931"/>
            <a:ext cx="653573" cy="728867"/>
            <a:chOff x="10841993" y="988162"/>
            <a:chExt cx="1240340" cy="1461477"/>
          </a:xfrm>
        </p:grpSpPr>
        <p:pic>
          <p:nvPicPr>
            <p:cNvPr id="71" name="Picture 2" descr="Crazy Shope – Shop Unlimited">
              <a:extLst>
                <a:ext uri="{FF2B5EF4-FFF2-40B4-BE49-F238E27FC236}">
                  <a16:creationId xmlns:a16="http://schemas.microsoft.com/office/drawing/2014/main" id="{860D39CB-A43E-47F0-8211-247538B2C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1993" y="988162"/>
              <a:ext cx="1193234" cy="1193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16" descr="jwt - IES Solutions">
              <a:extLst>
                <a:ext uri="{FF2B5EF4-FFF2-40B4-BE49-F238E27FC236}">
                  <a16:creationId xmlns:a16="http://schemas.microsoft.com/office/drawing/2014/main" id="{EE09F0BC-D026-4D1B-BE2A-A75646BE1F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01" b="26901"/>
            <a:stretch/>
          </p:blipFill>
          <p:spPr bwMode="auto">
            <a:xfrm>
              <a:off x="10889099" y="2105101"/>
              <a:ext cx="1193234" cy="344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ounded Rectangle 1"/>
          <p:cNvSpPr/>
          <p:nvPr/>
        </p:nvSpPr>
        <p:spPr>
          <a:xfrm>
            <a:off x="5700909" y="2646396"/>
            <a:ext cx="1182236" cy="8555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7" name="Picture 66" descr="C:\Users\pc\Desktop\Info\3eme\Stage2\spring-boot-logo.png"/>
          <p:cNvPicPr/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878" y="2586048"/>
            <a:ext cx="39052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Picture 72" descr="C:\Users\pc\Desktop\Info\PFE\Billcom\Java_Logo.png"/>
          <p:cNvPicPr/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746" y="2960208"/>
            <a:ext cx="28321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Picture 73" descr="C:\Users\pc\Desktop\Info\PFE\Billcom\spring-tool-suite-300x300.jpg"/>
          <p:cNvPicPr/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900" y="2953941"/>
            <a:ext cx="441325" cy="43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Connecteur droit 35">
            <a:extLst>
              <a:ext uri="{FF2B5EF4-FFF2-40B4-BE49-F238E27FC236}">
                <a16:creationId xmlns:a16="http://schemas.microsoft.com/office/drawing/2014/main" id="{E563241C-BB03-4E8E-813D-4346132CE5B3}"/>
              </a:ext>
            </a:extLst>
          </p:cNvPr>
          <p:cNvCxnSpPr>
            <a:cxnSpLocks/>
          </p:cNvCxnSpPr>
          <p:nvPr/>
        </p:nvCxnSpPr>
        <p:spPr>
          <a:xfrm>
            <a:off x="3060342" y="2421855"/>
            <a:ext cx="6416965" cy="47682"/>
          </a:xfrm>
          <a:prstGeom prst="line">
            <a:avLst/>
          </a:prstGeom>
          <a:ln>
            <a:solidFill>
              <a:srgbClr val="4A5B72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6" name="Flèche : double flèche horizontale 64">
            <a:extLst>
              <a:ext uri="{FF2B5EF4-FFF2-40B4-BE49-F238E27FC236}">
                <a16:creationId xmlns:a16="http://schemas.microsoft.com/office/drawing/2014/main" id="{F327879C-E7AC-4699-87F4-FBDA3B2A2A7C}"/>
              </a:ext>
            </a:extLst>
          </p:cNvPr>
          <p:cNvSpPr/>
          <p:nvPr/>
        </p:nvSpPr>
        <p:spPr>
          <a:xfrm>
            <a:off x="4988000" y="3058460"/>
            <a:ext cx="457536" cy="123535"/>
          </a:xfrm>
          <a:prstGeom prst="leftRightArrow">
            <a:avLst/>
          </a:prstGeom>
          <a:gradFill>
            <a:gsLst>
              <a:gs pos="0">
                <a:srgbClr val="2A5968"/>
              </a:gs>
              <a:gs pos="100000">
                <a:srgbClr val="FF9966"/>
              </a:gs>
            </a:gsLst>
            <a:lin ang="5400000" scaled="1"/>
          </a:gra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536268" y="2646586"/>
            <a:ext cx="1590114" cy="11682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94364" y="1119219"/>
            <a:ext cx="2033746" cy="1154970"/>
          </a:xfrm>
          <a:prstGeom prst="rect">
            <a:avLst/>
          </a:prstGeom>
        </p:spPr>
      </p:pic>
      <p:sp>
        <p:nvSpPr>
          <p:cNvPr id="86" name="Flèche : double flèche horizontale 64">
            <a:extLst>
              <a:ext uri="{FF2B5EF4-FFF2-40B4-BE49-F238E27FC236}">
                <a16:creationId xmlns:a16="http://schemas.microsoft.com/office/drawing/2014/main" id="{F327879C-E7AC-4699-87F4-FBDA3B2A2A7C}"/>
              </a:ext>
            </a:extLst>
          </p:cNvPr>
          <p:cNvSpPr/>
          <p:nvPr/>
        </p:nvSpPr>
        <p:spPr>
          <a:xfrm rot="5400000">
            <a:off x="6026534" y="2318435"/>
            <a:ext cx="457536" cy="123535"/>
          </a:xfrm>
          <a:prstGeom prst="leftRightArrow">
            <a:avLst/>
          </a:prstGeom>
          <a:gradFill>
            <a:gsLst>
              <a:gs pos="0">
                <a:srgbClr val="2A5968"/>
              </a:gs>
              <a:gs pos="100000">
                <a:srgbClr val="FF9966"/>
              </a:gs>
            </a:gsLst>
            <a:lin ang="5400000" scaled="1"/>
          </a:gra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17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05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400"/>
                            </p:stCondLst>
                            <p:childTnLst>
                              <p:par>
                                <p:cTn id="6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900"/>
                            </p:stCondLst>
                            <p:childTnLst>
                              <p:par>
                                <p:cTn id="6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400"/>
                            </p:stCondLst>
                            <p:childTnLst>
                              <p:par>
                                <p:cTn id="7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9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400"/>
                            </p:stCondLst>
                            <p:childTnLst>
                              <p:par>
                                <p:cTn id="10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900"/>
                            </p:stCondLst>
                            <p:childTnLst>
                              <p:par>
                                <p:cTn id="10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40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  <p:bldP spid="51" grpId="0"/>
      <p:bldP spid="61" grpId="0" animBg="1"/>
      <p:bldP spid="62" grpId="0" animBg="1"/>
      <p:bldP spid="65" grpId="0" animBg="1"/>
      <p:bldP spid="69" grpId="0" animBg="1"/>
      <p:bldP spid="2" grpId="0" animBg="1"/>
      <p:bldP spid="76" grpId="0" animBg="1"/>
      <p:bldP spid="8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3366694" y="91745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36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b="1" dirty="0" smtClean="0">
                <a:solidFill>
                  <a:srgbClr val="2A5968"/>
                </a:solidFill>
                <a:latin typeface="+mj-lt"/>
              </a:rPr>
              <a:t>Phase de planification</a:t>
            </a:r>
            <a:endParaRPr lang="fr-FR" b="1" dirty="0">
              <a:solidFill>
                <a:srgbClr val="2A5968"/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1" name="Oval 106"/>
          <p:cNvSpPr/>
          <p:nvPr/>
        </p:nvSpPr>
        <p:spPr bwMode="auto">
          <a:xfrm>
            <a:off x="501140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49959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62187" y="1390058"/>
            <a:ext cx="3063244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30297" y="1014047"/>
            <a:ext cx="3243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Planification des releases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0" name="Forme libre : forme 106">
            <a:extLst>
              <a:ext uri="{FF2B5EF4-FFF2-40B4-BE49-F238E27FC236}">
                <a16:creationId xmlns:a16="http://schemas.microsoft.com/office/drawing/2014/main" id="{1CBA62DE-BFE9-4B41-B531-7A71C1AA456D}"/>
              </a:ext>
            </a:extLst>
          </p:cNvPr>
          <p:cNvSpPr/>
          <p:nvPr/>
        </p:nvSpPr>
        <p:spPr>
          <a:xfrm>
            <a:off x="2634521" y="2155262"/>
            <a:ext cx="892182" cy="1274546"/>
          </a:xfrm>
          <a:custGeom>
            <a:avLst/>
            <a:gdLst>
              <a:gd name="connsiteX0" fmla="*/ 0 w 956056"/>
              <a:gd name="connsiteY0" fmla="*/ 0 h 669239"/>
              <a:gd name="connsiteX1" fmla="*/ 621437 w 956056"/>
              <a:gd name="connsiteY1" fmla="*/ 0 h 669239"/>
              <a:gd name="connsiteX2" fmla="*/ 956056 w 956056"/>
              <a:gd name="connsiteY2" fmla="*/ 334620 h 669239"/>
              <a:gd name="connsiteX3" fmla="*/ 621437 w 956056"/>
              <a:gd name="connsiteY3" fmla="*/ 669239 h 669239"/>
              <a:gd name="connsiteX4" fmla="*/ 0 w 956056"/>
              <a:gd name="connsiteY4" fmla="*/ 669239 h 669239"/>
              <a:gd name="connsiteX5" fmla="*/ 334620 w 956056"/>
              <a:gd name="connsiteY5" fmla="*/ 334620 h 669239"/>
              <a:gd name="connsiteX6" fmla="*/ 0 w 956056"/>
              <a:gd name="connsiteY6" fmla="*/ 0 h 66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6056" h="669239">
                <a:moveTo>
                  <a:pt x="956055" y="0"/>
                </a:moveTo>
                <a:lnTo>
                  <a:pt x="956055" y="435006"/>
                </a:lnTo>
                <a:lnTo>
                  <a:pt x="478027" y="669239"/>
                </a:lnTo>
                <a:lnTo>
                  <a:pt x="1" y="435006"/>
                </a:lnTo>
                <a:lnTo>
                  <a:pt x="1" y="0"/>
                </a:lnTo>
                <a:lnTo>
                  <a:pt x="478027" y="234234"/>
                </a:lnTo>
                <a:lnTo>
                  <a:pt x="956055" y="0"/>
                </a:lnTo>
                <a:close/>
              </a:path>
            </a:pathLst>
          </a:custGeom>
          <a:gradFill flip="none" rotWithShape="1">
            <a:gsLst>
              <a:gs pos="0">
                <a:srgbClr val="2A5968"/>
              </a:gs>
              <a:gs pos="100000">
                <a:srgbClr val="FF9966"/>
              </a:gs>
              <a:gs pos="100000">
                <a:srgbClr val="FF9966"/>
              </a:gs>
            </a:gsLst>
            <a:lin ang="5400000" scaled="1"/>
            <a:tileRect/>
          </a:gradFill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53" tIns="457944" rIns="11852" bIns="457941" numCol="1" spcCol="1270" anchor="ctr" anchorCtr="0">
            <a:noAutofit/>
          </a:bodyPr>
          <a:lstStyle/>
          <a:p>
            <a:pPr algn="ctr" defTabSz="829650">
              <a:lnSpc>
                <a:spcPct val="90000"/>
              </a:lnSpc>
              <a:spcAft>
                <a:spcPct val="35000"/>
              </a:spcAft>
            </a:pPr>
            <a:r>
              <a:rPr lang="fr-FR" sz="1866" dirty="0" smtClean="0">
                <a:cs typeface="Times New Roman" panose="02020603050405020304" pitchFamily="18" charset="0"/>
              </a:rPr>
              <a:t>Release </a:t>
            </a:r>
            <a:r>
              <a:rPr lang="fr-FR" sz="1866" dirty="0"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8" name="Forme libre : forme 107">
            <a:extLst>
              <a:ext uri="{FF2B5EF4-FFF2-40B4-BE49-F238E27FC236}">
                <a16:creationId xmlns:a16="http://schemas.microsoft.com/office/drawing/2014/main" id="{04B58F16-9825-45F3-9428-8779A9F69294}"/>
              </a:ext>
            </a:extLst>
          </p:cNvPr>
          <p:cNvSpPr/>
          <p:nvPr/>
        </p:nvSpPr>
        <p:spPr>
          <a:xfrm>
            <a:off x="3595888" y="2195368"/>
            <a:ext cx="6546330" cy="828455"/>
          </a:xfrm>
          <a:custGeom>
            <a:avLst/>
            <a:gdLst>
              <a:gd name="connsiteX0" fmla="*/ 103575 w 621437"/>
              <a:gd name="connsiteY0" fmla="*/ 0 h 4910505"/>
              <a:gd name="connsiteX1" fmla="*/ 517862 w 621437"/>
              <a:gd name="connsiteY1" fmla="*/ 0 h 4910505"/>
              <a:gd name="connsiteX2" fmla="*/ 621437 w 621437"/>
              <a:gd name="connsiteY2" fmla="*/ 103575 h 4910505"/>
              <a:gd name="connsiteX3" fmla="*/ 621437 w 621437"/>
              <a:gd name="connsiteY3" fmla="*/ 4910505 h 4910505"/>
              <a:gd name="connsiteX4" fmla="*/ 621437 w 621437"/>
              <a:gd name="connsiteY4" fmla="*/ 4910505 h 4910505"/>
              <a:gd name="connsiteX5" fmla="*/ 0 w 621437"/>
              <a:gd name="connsiteY5" fmla="*/ 4910505 h 4910505"/>
              <a:gd name="connsiteX6" fmla="*/ 0 w 621437"/>
              <a:gd name="connsiteY6" fmla="*/ 4910505 h 4910505"/>
              <a:gd name="connsiteX7" fmla="*/ 0 w 621437"/>
              <a:gd name="connsiteY7" fmla="*/ 103575 h 4910505"/>
              <a:gd name="connsiteX8" fmla="*/ 103575 w 621437"/>
              <a:gd name="connsiteY8" fmla="*/ 0 h 491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1437" h="4910505">
                <a:moveTo>
                  <a:pt x="621437" y="818437"/>
                </a:moveTo>
                <a:lnTo>
                  <a:pt x="621437" y="4092068"/>
                </a:lnTo>
                <a:cubicBezTo>
                  <a:pt x="621437" y="4544077"/>
                  <a:pt x="615569" y="4910501"/>
                  <a:pt x="608329" y="4910501"/>
                </a:cubicBezTo>
                <a:lnTo>
                  <a:pt x="0" y="4910501"/>
                </a:lnTo>
                <a:lnTo>
                  <a:pt x="0" y="4910501"/>
                </a:lnTo>
                <a:lnTo>
                  <a:pt x="0" y="4"/>
                </a:lnTo>
                <a:lnTo>
                  <a:pt x="0" y="4"/>
                </a:lnTo>
                <a:lnTo>
                  <a:pt x="608329" y="4"/>
                </a:lnTo>
                <a:cubicBezTo>
                  <a:pt x="615569" y="4"/>
                  <a:pt x="621437" y="366428"/>
                  <a:pt x="621437" y="818437"/>
                </a:cubicBezTo>
                <a:close/>
              </a:path>
            </a:pathLst>
          </a:custGeom>
          <a:ln>
            <a:solidFill>
              <a:srgbClr val="2A5968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0" vert="horz" wrap="square" lIns="132737" tIns="52293" rIns="52293" bIns="52293" numCol="1" spcCol="1270" anchor="ctr" anchorCtr="0">
            <a:noAutofit/>
          </a:bodyPr>
          <a:lstStyle/>
          <a:p>
            <a:pPr lvl="1" algn="just" defTabSz="829650">
              <a:lnSpc>
                <a:spcPct val="90000"/>
              </a:lnSpc>
              <a:spcAft>
                <a:spcPct val="15000"/>
              </a:spcAft>
            </a:pPr>
            <a:r>
              <a:rPr lang="fr-FR" dirty="0" smtClean="0">
                <a:cs typeface="Times New Roman" panose="02020603050405020304" pitchFamily="18" charset="0"/>
              </a:rPr>
              <a:t>Gestion d’accès et des utilisateurs</a:t>
            </a:r>
            <a:endParaRPr lang="fr-FR" dirty="0">
              <a:cs typeface="Times New Roman" panose="02020603050405020304" pitchFamily="18" charset="0"/>
            </a:endParaRPr>
          </a:p>
        </p:txBody>
      </p:sp>
      <p:grpSp>
        <p:nvGrpSpPr>
          <p:cNvPr id="54" name="Groupe 108">
            <a:extLst>
              <a:ext uri="{FF2B5EF4-FFF2-40B4-BE49-F238E27FC236}">
                <a16:creationId xmlns:a16="http://schemas.microsoft.com/office/drawing/2014/main" id="{9FBB3B72-5C3D-4406-807B-D20BB166D746}"/>
              </a:ext>
            </a:extLst>
          </p:cNvPr>
          <p:cNvGrpSpPr/>
          <p:nvPr/>
        </p:nvGrpSpPr>
        <p:grpSpPr>
          <a:xfrm>
            <a:off x="2659371" y="4139377"/>
            <a:ext cx="7504625" cy="1274546"/>
            <a:chOff x="-3450534" y="3191235"/>
            <a:chExt cx="5629337" cy="956057"/>
          </a:xfrm>
        </p:grpSpPr>
        <p:sp>
          <p:nvSpPr>
            <p:cNvPr id="55" name="Forme libre : forme 109">
              <a:extLst>
                <a:ext uri="{FF2B5EF4-FFF2-40B4-BE49-F238E27FC236}">
                  <a16:creationId xmlns:a16="http://schemas.microsoft.com/office/drawing/2014/main" id="{A7B9B483-7FFD-479F-AD55-B1ECF36962F3}"/>
                </a:ext>
              </a:extLst>
            </p:cNvPr>
            <p:cNvSpPr/>
            <p:nvPr/>
          </p:nvSpPr>
          <p:spPr>
            <a:xfrm>
              <a:off x="-3450534" y="3191235"/>
              <a:ext cx="669240" cy="956057"/>
            </a:xfrm>
            <a:custGeom>
              <a:avLst/>
              <a:gdLst>
                <a:gd name="connsiteX0" fmla="*/ 0 w 956056"/>
                <a:gd name="connsiteY0" fmla="*/ 0 h 669239"/>
                <a:gd name="connsiteX1" fmla="*/ 621437 w 956056"/>
                <a:gd name="connsiteY1" fmla="*/ 0 h 669239"/>
                <a:gd name="connsiteX2" fmla="*/ 956056 w 956056"/>
                <a:gd name="connsiteY2" fmla="*/ 334620 h 669239"/>
                <a:gd name="connsiteX3" fmla="*/ 621437 w 956056"/>
                <a:gd name="connsiteY3" fmla="*/ 669239 h 669239"/>
                <a:gd name="connsiteX4" fmla="*/ 0 w 956056"/>
                <a:gd name="connsiteY4" fmla="*/ 669239 h 669239"/>
                <a:gd name="connsiteX5" fmla="*/ 334620 w 956056"/>
                <a:gd name="connsiteY5" fmla="*/ 334620 h 669239"/>
                <a:gd name="connsiteX6" fmla="*/ 0 w 956056"/>
                <a:gd name="connsiteY6" fmla="*/ 0 h 6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056" h="669239">
                  <a:moveTo>
                    <a:pt x="956055" y="0"/>
                  </a:moveTo>
                  <a:lnTo>
                    <a:pt x="956055" y="435006"/>
                  </a:lnTo>
                  <a:lnTo>
                    <a:pt x="478027" y="669239"/>
                  </a:lnTo>
                  <a:lnTo>
                    <a:pt x="1" y="435006"/>
                  </a:lnTo>
                  <a:lnTo>
                    <a:pt x="1" y="0"/>
                  </a:lnTo>
                  <a:lnTo>
                    <a:pt x="478027" y="234234"/>
                  </a:lnTo>
                  <a:lnTo>
                    <a:pt x="956055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A5968"/>
                </a:gs>
                <a:gs pos="100000">
                  <a:srgbClr val="FF9966"/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53" tIns="457944" rIns="11852" bIns="457941" numCol="1" spcCol="1270" anchor="ctr" anchorCtr="0">
              <a:noAutofit/>
            </a:bodyPr>
            <a:lstStyle/>
            <a:p>
              <a:pPr algn="ctr" defTabSz="829650">
                <a:lnSpc>
                  <a:spcPct val="90000"/>
                </a:lnSpc>
                <a:spcAft>
                  <a:spcPct val="35000"/>
                </a:spcAft>
              </a:pPr>
              <a:r>
                <a:rPr lang="fr-FR" sz="1866" dirty="0" smtClean="0">
                  <a:cs typeface="Times New Roman" panose="02020603050405020304" pitchFamily="18" charset="0"/>
                </a:rPr>
                <a:t>Release </a:t>
              </a:r>
              <a:r>
                <a:rPr lang="fr-FR" sz="1866" dirty="0"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8" name="Forme libre : forme 110">
              <a:extLst>
                <a:ext uri="{FF2B5EF4-FFF2-40B4-BE49-F238E27FC236}">
                  <a16:creationId xmlns:a16="http://schemas.microsoft.com/office/drawing/2014/main" id="{6418C00B-20A5-46C3-B9C9-0965E2F67057}"/>
                </a:ext>
              </a:extLst>
            </p:cNvPr>
            <p:cNvSpPr/>
            <p:nvPr/>
          </p:nvSpPr>
          <p:spPr>
            <a:xfrm>
              <a:off x="-2731702" y="3214231"/>
              <a:ext cx="4910505" cy="621437"/>
            </a:xfrm>
            <a:custGeom>
              <a:avLst/>
              <a:gdLst>
                <a:gd name="connsiteX0" fmla="*/ 103575 w 621437"/>
                <a:gd name="connsiteY0" fmla="*/ 0 h 4910505"/>
                <a:gd name="connsiteX1" fmla="*/ 517862 w 621437"/>
                <a:gd name="connsiteY1" fmla="*/ 0 h 4910505"/>
                <a:gd name="connsiteX2" fmla="*/ 621437 w 621437"/>
                <a:gd name="connsiteY2" fmla="*/ 103575 h 4910505"/>
                <a:gd name="connsiteX3" fmla="*/ 621437 w 621437"/>
                <a:gd name="connsiteY3" fmla="*/ 4910505 h 4910505"/>
                <a:gd name="connsiteX4" fmla="*/ 621437 w 621437"/>
                <a:gd name="connsiteY4" fmla="*/ 4910505 h 4910505"/>
                <a:gd name="connsiteX5" fmla="*/ 0 w 621437"/>
                <a:gd name="connsiteY5" fmla="*/ 4910505 h 4910505"/>
                <a:gd name="connsiteX6" fmla="*/ 0 w 621437"/>
                <a:gd name="connsiteY6" fmla="*/ 4910505 h 4910505"/>
                <a:gd name="connsiteX7" fmla="*/ 0 w 621437"/>
                <a:gd name="connsiteY7" fmla="*/ 103575 h 4910505"/>
                <a:gd name="connsiteX8" fmla="*/ 103575 w 621437"/>
                <a:gd name="connsiteY8" fmla="*/ 0 h 491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1437" h="4910505">
                  <a:moveTo>
                    <a:pt x="621437" y="818437"/>
                  </a:moveTo>
                  <a:lnTo>
                    <a:pt x="621437" y="4092068"/>
                  </a:lnTo>
                  <a:cubicBezTo>
                    <a:pt x="621437" y="4544077"/>
                    <a:pt x="615569" y="4910501"/>
                    <a:pt x="608329" y="4910501"/>
                  </a:cubicBezTo>
                  <a:lnTo>
                    <a:pt x="0" y="4910501"/>
                  </a:lnTo>
                  <a:lnTo>
                    <a:pt x="0" y="4910501"/>
                  </a:lnTo>
                  <a:lnTo>
                    <a:pt x="0" y="4"/>
                  </a:lnTo>
                  <a:lnTo>
                    <a:pt x="0" y="4"/>
                  </a:lnTo>
                  <a:lnTo>
                    <a:pt x="608329" y="4"/>
                  </a:lnTo>
                  <a:cubicBezTo>
                    <a:pt x="615569" y="4"/>
                    <a:pt x="621437" y="366428"/>
                    <a:pt x="621437" y="818437"/>
                  </a:cubicBez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2737" tIns="52293" rIns="52293" bIns="52293" numCol="1" spcCol="1270" anchor="ctr" anchorCtr="0">
              <a:noAutofit/>
            </a:bodyPr>
            <a:lstStyle/>
            <a:p>
              <a:pPr lvl="1" algn="just" defTabSz="829650">
                <a:lnSpc>
                  <a:spcPct val="90000"/>
                </a:lnSpc>
                <a:spcAft>
                  <a:spcPct val="15000"/>
                </a:spcAft>
              </a:pPr>
              <a:r>
                <a:rPr lang="fr-FR" dirty="0" smtClean="0">
                  <a:cs typeface="Times New Roman" panose="02020603050405020304" pitchFamily="18" charset="0"/>
                </a:rPr>
                <a:t>Gestion des évènements, statistiques et déploiement</a:t>
              </a:r>
              <a:endParaRPr lang="fr-FR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60" name="Groupe 108">
            <a:extLst>
              <a:ext uri="{FF2B5EF4-FFF2-40B4-BE49-F238E27FC236}">
                <a16:creationId xmlns:a16="http://schemas.microsoft.com/office/drawing/2014/main" id="{9FBB3B72-5C3D-4406-807B-D20BB166D746}"/>
              </a:ext>
            </a:extLst>
          </p:cNvPr>
          <p:cNvGrpSpPr/>
          <p:nvPr/>
        </p:nvGrpSpPr>
        <p:grpSpPr>
          <a:xfrm>
            <a:off x="2650105" y="3128957"/>
            <a:ext cx="7504575" cy="1274546"/>
            <a:chOff x="-3450534" y="3191235"/>
            <a:chExt cx="5629300" cy="956057"/>
          </a:xfrm>
        </p:grpSpPr>
        <p:sp>
          <p:nvSpPr>
            <p:cNvPr id="62" name="Forme libre : forme 109">
              <a:extLst>
                <a:ext uri="{FF2B5EF4-FFF2-40B4-BE49-F238E27FC236}">
                  <a16:creationId xmlns:a16="http://schemas.microsoft.com/office/drawing/2014/main" id="{A7B9B483-7FFD-479F-AD55-B1ECF36962F3}"/>
                </a:ext>
              </a:extLst>
            </p:cNvPr>
            <p:cNvSpPr/>
            <p:nvPr/>
          </p:nvSpPr>
          <p:spPr>
            <a:xfrm>
              <a:off x="-3450534" y="3191235"/>
              <a:ext cx="669240" cy="956057"/>
            </a:xfrm>
            <a:custGeom>
              <a:avLst/>
              <a:gdLst>
                <a:gd name="connsiteX0" fmla="*/ 0 w 956056"/>
                <a:gd name="connsiteY0" fmla="*/ 0 h 669239"/>
                <a:gd name="connsiteX1" fmla="*/ 621437 w 956056"/>
                <a:gd name="connsiteY1" fmla="*/ 0 h 669239"/>
                <a:gd name="connsiteX2" fmla="*/ 956056 w 956056"/>
                <a:gd name="connsiteY2" fmla="*/ 334620 h 669239"/>
                <a:gd name="connsiteX3" fmla="*/ 621437 w 956056"/>
                <a:gd name="connsiteY3" fmla="*/ 669239 h 669239"/>
                <a:gd name="connsiteX4" fmla="*/ 0 w 956056"/>
                <a:gd name="connsiteY4" fmla="*/ 669239 h 669239"/>
                <a:gd name="connsiteX5" fmla="*/ 334620 w 956056"/>
                <a:gd name="connsiteY5" fmla="*/ 334620 h 669239"/>
                <a:gd name="connsiteX6" fmla="*/ 0 w 956056"/>
                <a:gd name="connsiteY6" fmla="*/ 0 h 6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056" h="669239">
                  <a:moveTo>
                    <a:pt x="956055" y="0"/>
                  </a:moveTo>
                  <a:lnTo>
                    <a:pt x="956055" y="435006"/>
                  </a:lnTo>
                  <a:lnTo>
                    <a:pt x="478027" y="669239"/>
                  </a:lnTo>
                  <a:lnTo>
                    <a:pt x="1" y="435006"/>
                  </a:lnTo>
                  <a:lnTo>
                    <a:pt x="1" y="0"/>
                  </a:lnTo>
                  <a:lnTo>
                    <a:pt x="478027" y="234234"/>
                  </a:lnTo>
                  <a:lnTo>
                    <a:pt x="956055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A5968"/>
                </a:gs>
                <a:gs pos="100000">
                  <a:srgbClr val="FF9966"/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53" tIns="457944" rIns="11852" bIns="457941" numCol="1" spcCol="1270" anchor="ctr" anchorCtr="0">
              <a:noAutofit/>
            </a:bodyPr>
            <a:lstStyle/>
            <a:p>
              <a:pPr algn="ctr" defTabSz="829650">
                <a:lnSpc>
                  <a:spcPct val="90000"/>
                </a:lnSpc>
                <a:spcAft>
                  <a:spcPct val="35000"/>
                </a:spcAft>
              </a:pPr>
              <a:r>
                <a:rPr lang="fr-FR" sz="1866" dirty="0" smtClean="0">
                  <a:cs typeface="Times New Roman" panose="02020603050405020304" pitchFamily="18" charset="0"/>
                </a:rPr>
                <a:t>Release </a:t>
              </a:r>
              <a:r>
                <a:rPr lang="fr-FR" sz="1866" dirty="0"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3" name="Forme libre : forme 110">
              <a:extLst>
                <a:ext uri="{FF2B5EF4-FFF2-40B4-BE49-F238E27FC236}">
                  <a16:creationId xmlns:a16="http://schemas.microsoft.com/office/drawing/2014/main" id="{6418C00B-20A5-46C3-B9C9-0965E2F67057}"/>
                </a:ext>
              </a:extLst>
            </p:cNvPr>
            <p:cNvSpPr/>
            <p:nvPr/>
          </p:nvSpPr>
          <p:spPr>
            <a:xfrm>
              <a:off x="-2731739" y="3200562"/>
              <a:ext cx="4910505" cy="621437"/>
            </a:xfrm>
            <a:custGeom>
              <a:avLst/>
              <a:gdLst>
                <a:gd name="connsiteX0" fmla="*/ 103575 w 621437"/>
                <a:gd name="connsiteY0" fmla="*/ 0 h 4910505"/>
                <a:gd name="connsiteX1" fmla="*/ 517862 w 621437"/>
                <a:gd name="connsiteY1" fmla="*/ 0 h 4910505"/>
                <a:gd name="connsiteX2" fmla="*/ 621437 w 621437"/>
                <a:gd name="connsiteY2" fmla="*/ 103575 h 4910505"/>
                <a:gd name="connsiteX3" fmla="*/ 621437 w 621437"/>
                <a:gd name="connsiteY3" fmla="*/ 4910505 h 4910505"/>
                <a:gd name="connsiteX4" fmla="*/ 621437 w 621437"/>
                <a:gd name="connsiteY4" fmla="*/ 4910505 h 4910505"/>
                <a:gd name="connsiteX5" fmla="*/ 0 w 621437"/>
                <a:gd name="connsiteY5" fmla="*/ 4910505 h 4910505"/>
                <a:gd name="connsiteX6" fmla="*/ 0 w 621437"/>
                <a:gd name="connsiteY6" fmla="*/ 4910505 h 4910505"/>
                <a:gd name="connsiteX7" fmla="*/ 0 w 621437"/>
                <a:gd name="connsiteY7" fmla="*/ 103575 h 4910505"/>
                <a:gd name="connsiteX8" fmla="*/ 103575 w 621437"/>
                <a:gd name="connsiteY8" fmla="*/ 0 h 491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1437" h="4910505">
                  <a:moveTo>
                    <a:pt x="621437" y="818437"/>
                  </a:moveTo>
                  <a:lnTo>
                    <a:pt x="621437" y="4092068"/>
                  </a:lnTo>
                  <a:cubicBezTo>
                    <a:pt x="621437" y="4544077"/>
                    <a:pt x="615569" y="4910501"/>
                    <a:pt x="608329" y="4910501"/>
                  </a:cubicBezTo>
                  <a:lnTo>
                    <a:pt x="0" y="4910501"/>
                  </a:lnTo>
                  <a:lnTo>
                    <a:pt x="0" y="4910501"/>
                  </a:lnTo>
                  <a:lnTo>
                    <a:pt x="0" y="4"/>
                  </a:lnTo>
                  <a:lnTo>
                    <a:pt x="0" y="4"/>
                  </a:lnTo>
                  <a:lnTo>
                    <a:pt x="608329" y="4"/>
                  </a:lnTo>
                  <a:cubicBezTo>
                    <a:pt x="615569" y="4"/>
                    <a:pt x="621437" y="366428"/>
                    <a:pt x="621437" y="818437"/>
                  </a:cubicBez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2737" tIns="52293" rIns="52293" bIns="52293" numCol="1" spcCol="1270" anchor="ctr" anchorCtr="0">
              <a:noAutofit/>
            </a:bodyPr>
            <a:lstStyle/>
            <a:p>
              <a:pPr lvl="1" algn="just" defTabSz="829650">
                <a:lnSpc>
                  <a:spcPct val="90000"/>
                </a:lnSpc>
                <a:spcAft>
                  <a:spcPct val="15000"/>
                </a:spcAft>
              </a:pPr>
              <a:r>
                <a:rPr lang="fr-FR" dirty="0" smtClean="0">
                  <a:cs typeface="Times New Roman" panose="02020603050405020304" pitchFamily="18" charset="0"/>
                </a:rPr>
                <a:t>Gestion et planification des projets</a:t>
              </a:r>
              <a:endParaRPr lang="fr-FR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49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18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1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65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65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  <p:bldP spid="51" grpId="0"/>
      <p:bldP spid="40" grpId="0" animBg="1"/>
      <p:bldP spid="4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-30011" y="-12027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: Shape 9">
            <a:extLst>
              <a:ext uri="{FF2B5EF4-FFF2-40B4-BE49-F238E27FC236}">
                <a16:creationId xmlns:a16="http://schemas.microsoft.com/office/drawing/2014/main" id="{840A3E13-D89B-40EB-BB8E-1C2B1332C9B3}"/>
              </a:ext>
            </a:extLst>
          </p:cNvPr>
          <p:cNvSpPr/>
          <p:nvPr/>
        </p:nvSpPr>
        <p:spPr>
          <a:xfrm>
            <a:off x="5044440" y="0"/>
            <a:ext cx="7147560" cy="6858000"/>
          </a:xfrm>
          <a:custGeom>
            <a:avLst/>
            <a:gdLst>
              <a:gd name="connsiteX0" fmla="*/ 2408904 w 8504904"/>
              <a:gd name="connsiteY0" fmla="*/ 0 h 6858000"/>
              <a:gd name="connsiteX1" fmla="*/ 8504904 w 8504904"/>
              <a:gd name="connsiteY1" fmla="*/ 0 h 6858000"/>
              <a:gd name="connsiteX2" fmla="*/ 8504904 w 8504904"/>
              <a:gd name="connsiteY2" fmla="*/ 6858000 h 6858000"/>
              <a:gd name="connsiteX3" fmla="*/ 2408904 w 8504904"/>
              <a:gd name="connsiteY3" fmla="*/ 6858000 h 6858000"/>
              <a:gd name="connsiteX4" fmla="*/ 2408903 w 8504904"/>
              <a:gd name="connsiteY4" fmla="*/ 0 h 6858000"/>
              <a:gd name="connsiteX5" fmla="*/ 2408903 w 8504904"/>
              <a:gd name="connsiteY5" fmla="*/ 6858000 h 6858000"/>
              <a:gd name="connsiteX6" fmla="*/ 0 w 85049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4904" h="6858000">
                <a:moveTo>
                  <a:pt x="2408904" y="0"/>
                </a:moveTo>
                <a:lnTo>
                  <a:pt x="8504904" y="0"/>
                </a:lnTo>
                <a:lnTo>
                  <a:pt x="8504904" y="6858000"/>
                </a:lnTo>
                <a:lnTo>
                  <a:pt x="2408904" y="6858000"/>
                </a:lnTo>
                <a:close/>
                <a:moveTo>
                  <a:pt x="2408903" y="0"/>
                </a:moveTo>
                <a:lnTo>
                  <a:pt x="240890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E90694E2-DC0F-45F3-9A3A-E99A3E6FB7D9}"/>
              </a:ext>
            </a:extLst>
          </p:cNvPr>
          <p:cNvSpPr/>
          <p:nvPr/>
        </p:nvSpPr>
        <p:spPr>
          <a:xfrm>
            <a:off x="2941330" y="0"/>
            <a:ext cx="8280000" cy="6858000"/>
          </a:xfrm>
          <a:prstGeom prst="parallelogram">
            <a:avLst>
              <a:gd name="adj" fmla="val 87796"/>
            </a:avLst>
          </a:prstGeom>
          <a:gradFill>
            <a:gsLst>
              <a:gs pos="0">
                <a:srgbClr val="FF9933"/>
              </a:gs>
              <a:gs pos="100000">
                <a:srgbClr val="2A5968"/>
              </a:gs>
            </a:gsLst>
            <a:lin ang="5400000" scaled="1"/>
          </a:gradFill>
          <a:ln>
            <a:noFill/>
          </a:ln>
          <a:effectLst>
            <a:outerShdw blurRad="3810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E90694E2-DC0F-45F3-9A3A-E99A3E6FB7D9}"/>
              </a:ext>
            </a:extLst>
          </p:cNvPr>
          <p:cNvSpPr/>
          <p:nvPr/>
        </p:nvSpPr>
        <p:spPr>
          <a:xfrm>
            <a:off x="925431" y="-12027"/>
            <a:ext cx="8280000" cy="6858000"/>
          </a:xfrm>
          <a:prstGeom prst="parallelogram">
            <a:avLst>
              <a:gd name="adj" fmla="val 87796"/>
            </a:avLst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noFill/>
          </a:ln>
          <a:effectLst>
            <a:outerShdw blurRad="3810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2" name="Freeform: Shape 14">
            <a:extLst>
              <a:ext uri="{FF2B5EF4-FFF2-40B4-BE49-F238E27FC236}">
                <a16:creationId xmlns:a16="http://schemas.microsoft.com/office/drawing/2014/main" id="{96CDE422-AB7F-4882-AF80-8B13DA67A169}"/>
              </a:ext>
            </a:extLst>
          </p:cNvPr>
          <p:cNvSpPr/>
          <p:nvPr/>
        </p:nvSpPr>
        <p:spPr>
          <a:xfrm flipH="1" flipV="1">
            <a:off x="4164036" y="4262511"/>
            <a:ext cx="8027963" cy="2595489"/>
          </a:xfrm>
          <a:custGeom>
            <a:avLst/>
            <a:gdLst>
              <a:gd name="connsiteX0" fmla="*/ 0 w 6812981"/>
              <a:gd name="connsiteY0" fmla="*/ 0 h 2103120"/>
              <a:gd name="connsiteX1" fmla="*/ 6812981 w 6812981"/>
              <a:gd name="connsiteY1" fmla="*/ 0 h 2103120"/>
              <a:gd name="connsiteX2" fmla="*/ 4966525 w 6812981"/>
              <a:gd name="connsiteY2" fmla="*/ 2103120 h 2103120"/>
              <a:gd name="connsiteX3" fmla="*/ 0 w 6812981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2981" h="2103120">
                <a:moveTo>
                  <a:pt x="0" y="0"/>
                </a:moveTo>
                <a:lnTo>
                  <a:pt x="6812981" y="0"/>
                </a:lnTo>
                <a:lnTo>
                  <a:pt x="4966525" y="2103120"/>
                </a:lnTo>
                <a:lnTo>
                  <a:pt x="0" y="2103120"/>
                </a:lnTo>
                <a:close/>
              </a:path>
            </a:pathLst>
          </a:custGeom>
          <a:gradFill>
            <a:gsLst>
              <a:gs pos="0">
                <a:srgbClr val="FF9966"/>
              </a:gs>
              <a:gs pos="100000">
                <a:srgbClr val="2A596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Rectangle 60"/>
          <p:cNvSpPr/>
          <p:nvPr/>
        </p:nvSpPr>
        <p:spPr>
          <a:xfrm>
            <a:off x="-650622" y="1726032"/>
            <a:ext cx="54603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sz="4800" b="1" dirty="0" smtClean="0"/>
          </a:p>
          <a:p>
            <a:pPr algn="ctr"/>
            <a:r>
              <a:rPr lang="fr-FR" sz="4800" b="1" dirty="0" smtClean="0"/>
              <a:t>Release</a:t>
            </a:r>
          </a:p>
          <a:p>
            <a:pPr algn="ctr"/>
            <a:r>
              <a:rPr lang="fr-FR" sz="4800" b="1" dirty="0" smtClean="0"/>
              <a:t>1</a:t>
            </a:r>
            <a:endParaRPr lang="fr-FR" sz="4800" dirty="0"/>
          </a:p>
          <a:p>
            <a:pPr algn="ctr"/>
            <a:r>
              <a:rPr lang="fr-FR" b="1" dirty="0" smtClean="0">
                <a:solidFill>
                  <a:schemeClr val="bg2"/>
                </a:solidFill>
              </a:rPr>
              <a:t> </a:t>
            </a:r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1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19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77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/>
          </a:p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23" name="Rectangle à coins arrondis 55"/>
          <p:cNvSpPr/>
          <p:nvPr/>
        </p:nvSpPr>
        <p:spPr>
          <a:xfrm rot="5400000">
            <a:off x="1226222" y="4461321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25" name="TextBox 24"/>
          <p:cNvSpPr txBox="1"/>
          <p:nvPr/>
        </p:nvSpPr>
        <p:spPr>
          <a:xfrm>
            <a:off x="1651500" y="1404978"/>
            <a:ext cx="30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1. Cadre général</a:t>
            </a:r>
            <a:endParaRPr lang="fr-FR" sz="2000" b="1" dirty="0"/>
          </a:p>
        </p:txBody>
      </p:sp>
      <p:sp>
        <p:nvSpPr>
          <p:cNvPr id="27" name="Rectangle à coins arrondis 55"/>
          <p:cNvSpPr/>
          <p:nvPr/>
        </p:nvSpPr>
        <p:spPr>
          <a:xfrm rot="5400000">
            <a:off x="1226222" y="2875952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39" name="Rectangle à coins arrondis 55"/>
          <p:cNvSpPr/>
          <p:nvPr/>
        </p:nvSpPr>
        <p:spPr>
          <a:xfrm rot="5400000">
            <a:off x="1226222" y="1578661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>
              <a:solidFill>
                <a:srgbClr val="2A5968"/>
              </a:solidFill>
            </a:endParaRPr>
          </a:p>
        </p:txBody>
      </p:sp>
      <p:sp>
        <p:nvSpPr>
          <p:cNvPr id="45" name="Rectangle à coins arrondis 55"/>
          <p:cNvSpPr/>
          <p:nvPr/>
        </p:nvSpPr>
        <p:spPr>
          <a:xfrm rot="5400000">
            <a:off x="6108978" y="2790589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48" name="Rectangle à coins arrondis 55"/>
          <p:cNvSpPr/>
          <p:nvPr/>
        </p:nvSpPr>
        <p:spPr>
          <a:xfrm rot="5400000">
            <a:off x="6080441" y="1479435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cxnSp>
        <p:nvCxnSpPr>
          <p:cNvPr id="49" name="Connecteur droit 9"/>
          <p:cNvCxnSpPr/>
          <p:nvPr/>
        </p:nvCxnSpPr>
        <p:spPr>
          <a:xfrm>
            <a:off x="2107314" y="636605"/>
            <a:ext cx="9417221" cy="17082"/>
          </a:xfrm>
          <a:prstGeom prst="line">
            <a:avLst/>
          </a:prstGeom>
          <a:ln w="28575">
            <a:solidFill>
              <a:srgbClr val="FF7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9"/>
          <p:cNvCxnSpPr/>
          <p:nvPr/>
        </p:nvCxnSpPr>
        <p:spPr>
          <a:xfrm>
            <a:off x="2107314" y="632917"/>
            <a:ext cx="9417221" cy="27072"/>
          </a:xfrm>
          <a:prstGeom prst="line">
            <a:avLst/>
          </a:prstGeom>
          <a:ln w="28575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9"/>
          <p:cNvCxnSpPr/>
          <p:nvPr/>
        </p:nvCxnSpPr>
        <p:spPr>
          <a:xfrm>
            <a:off x="11667372" y="769168"/>
            <a:ext cx="0" cy="5535869"/>
          </a:xfrm>
          <a:prstGeom prst="line">
            <a:avLst/>
          </a:prstGeom>
          <a:ln w="28575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658170" y="2663244"/>
            <a:ext cx="30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  <a:r>
              <a:rPr lang="fr-FR" sz="2000" b="1" dirty="0" smtClean="0"/>
              <a:t>. Phase de planification</a:t>
            </a:r>
            <a:endParaRPr lang="fr-FR" sz="2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1642610" y="4267878"/>
            <a:ext cx="3752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3. Release 1 : « Gestion d’accès et des utilisateurs »</a:t>
            </a:r>
            <a:endParaRPr lang="fr-FR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6443853" y="1381341"/>
            <a:ext cx="516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4. Release 2 : « Gestion et planification du projet »</a:t>
            </a:r>
            <a:endParaRPr lang="fr-FR" b="1" dirty="0"/>
          </a:p>
        </p:txBody>
      </p:sp>
      <p:sp>
        <p:nvSpPr>
          <p:cNvPr id="60" name="Rectangle à coins arrondis 55"/>
          <p:cNvSpPr/>
          <p:nvPr/>
        </p:nvSpPr>
        <p:spPr>
          <a:xfrm rot="5400000">
            <a:off x="6108978" y="4461320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61" name="TextBox 60"/>
          <p:cNvSpPr txBox="1"/>
          <p:nvPr/>
        </p:nvSpPr>
        <p:spPr>
          <a:xfrm>
            <a:off x="6488804" y="2605756"/>
            <a:ext cx="5163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5. Release 3 : « Gestion des événements, statistique et déploiement »</a:t>
            </a:r>
            <a:endParaRPr lang="fr-FR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6480729" y="4358991"/>
            <a:ext cx="516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6</a:t>
            </a:r>
            <a:r>
              <a:rPr lang="fr-FR" b="1" dirty="0" smtClean="0"/>
              <a:t>. Conclusion et perspectives</a:t>
            </a:r>
            <a:endParaRPr lang="fr-FR" b="1" dirty="0"/>
          </a:p>
        </p:txBody>
      </p:sp>
      <p:sp>
        <p:nvSpPr>
          <p:cNvPr id="66" name="TextBox 5"/>
          <p:cNvSpPr txBox="1">
            <a:spLocks noChangeArrowheads="1"/>
          </p:cNvSpPr>
          <p:nvPr/>
        </p:nvSpPr>
        <p:spPr bwMode="auto">
          <a:xfrm>
            <a:off x="340698" y="211628"/>
            <a:ext cx="28299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2800" b="1" dirty="0" smtClean="0">
                <a:solidFill>
                  <a:schemeClr val="tx2"/>
                </a:solidFill>
                <a:latin typeface="+mn-lt"/>
              </a:rPr>
              <a:t>Plan</a:t>
            </a:r>
            <a:endParaRPr lang="id-ID" altLang="fr-FR" sz="2800" b="1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67" name="Group 6"/>
          <p:cNvGrpSpPr>
            <a:grpSpLocks/>
          </p:cNvGrpSpPr>
          <p:nvPr/>
        </p:nvGrpSpPr>
        <p:grpSpPr bwMode="auto">
          <a:xfrm flipV="1">
            <a:off x="399106" y="665427"/>
            <a:ext cx="1208049" cy="45719"/>
            <a:chOff x="1775295" y="2028842"/>
            <a:chExt cx="3631535" cy="45719"/>
          </a:xfrm>
        </p:grpSpPr>
        <p:sp>
          <p:nvSpPr>
            <p:cNvPr id="68" name="Rectangle 67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69" name="Rectangle 68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74" name="Connecteur droit 9"/>
          <p:cNvCxnSpPr/>
          <p:nvPr/>
        </p:nvCxnSpPr>
        <p:spPr>
          <a:xfrm>
            <a:off x="11667372" y="769168"/>
            <a:ext cx="0" cy="5535869"/>
          </a:xfrm>
          <a:prstGeom prst="line">
            <a:avLst/>
          </a:prstGeom>
          <a:ln w="28575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9"/>
          <p:cNvCxnSpPr/>
          <p:nvPr/>
        </p:nvCxnSpPr>
        <p:spPr>
          <a:xfrm>
            <a:off x="2107313" y="6370406"/>
            <a:ext cx="9417221" cy="27072"/>
          </a:xfrm>
          <a:prstGeom prst="line">
            <a:avLst/>
          </a:prstGeom>
          <a:ln w="28575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9"/>
          <p:cNvCxnSpPr/>
          <p:nvPr/>
        </p:nvCxnSpPr>
        <p:spPr>
          <a:xfrm>
            <a:off x="2107313" y="6389724"/>
            <a:ext cx="9417221" cy="27072"/>
          </a:xfrm>
          <a:prstGeom prst="line">
            <a:avLst/>
          </a:prstGeom>
          <a:ln w="28575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à coins arrondis 55"/>
          <p:cNvSpPr/>
          <p:nvPr/>
        </p:nvSpPr>
        <p:spPr>
          <a:xfrm rot="5400000">
            <a:off x="1226222" y="2875953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30" name="TextBox 29"/>
          <p:cNvSpPr txBox="1"/>
          <p:nvPr/>
        </p:nvSpPr>
        <p:spPr>
          <a:xfrm>
            <a:off x="1658170" y="2663245"/>
            <a:ext cx="30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  <a:r>
              <a:rPr lang="fr-FR" sz="2000" b="1" dirty="0" smtClean="0"/>
              <a:t>. Phase de planification</a:t>
            </a:r>
            <a:endParaRPr lang="fr-FR" sz="2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651500" y="1404979"/>
            <a:ext cx="30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1. Cadre général</a:t>
            </a:r>
            <a:endParaRPr lang="fr-FR" sz="2000" b="1" dirty="0"/>
          </a:p>
        </p:txBody>
      </p:sp>
      <p:sp>
        <p:nvSpPr>
          <p:cNvPr id="35" name="Rectangle à coins arrondis 55"/>
          <p:cNvSpPr/>
          <p:nvPr/>
        </p:nvSpPr>
        <p:spPr>
          <a:xfrm rot="5400000">
            <a:off x="1226222" y="2875954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36" name="TextBox 35"/>
          <p:cNvSpPr txBox="1"/>
          <p:nvPr/>
        </p:nvSpPr>
        <p:spPr>
          <a:xfrm>
            <a:off x="1658170" y="2663246"/>
            <a:ext cx="30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  <a:r>
              <a:rPr lang="fr-FR" sz="2000" b="1" dirty="0" smtClean="0"/>
              <a:t>. Phase de planification</a:t>
            </a:r>
            <a:endParaRPr lang="fr-FR" sz="2000" b="1" dirty="0"/>
          </a:p>
        </p:txBody>
      </p:sp>
      <p:sp>
        <p:nvSpPr>
          <p:cNvPr id="37" name="Rectangle à coins arrondis 55"/>
          <p:cNvSpPr/>
          <p:nvPr/>
        </p:nvSpPr>
        <p:spPr>
          <a:xfrm rot="5400000">
            <a:off x="1226222" y="2875955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38" name="Rectangle à coins arrondis 55"/>
          <p:cNvSpPr/>
          <p:nvPr/>
        </p:nvSpPr>
        <p:spPr>
          <a:xfrm rot="5400000">
            <a:off x="1226222" y="4461322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40" name="TextBox 39"/>
          <p:cNvSpPr txBox="1"/>
          <p:nvPr/>
        </p:nvSpPr>
        <p:spPr>
          <a:xfrm>
            <a:off x="1658170" y="2663247"/>
            <a:ext cx="30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  <a:r>
              <a:rPr lang="fr-FR" sz="2000" b="1" dirty="0" smtClean="0"/>
              <a:t>. Phase de planification</a:t>
            </a:r>
            <a:endParaRPr lang="fr-FR" sz="2000" b="1" dirty="0"/>
          </a:p>
        </p:txBody>
      </p:sp>
      <p:sp>
        <p:nvSpPr>
          <p:cNvPr id="41" name="Rectangle à coins arrondis 55"/>
          <p:cNvSpPr/>
          <p:nvPr/>
        </p:nvSpPr>
        <p:spPr>
          <a:xfrm rot="5400000">
            <a:off x="1226222" y="2875956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42" name="Rectangle à coins arrondis 55"/>
          <p:cNvSpPr/>
          <p:nvPr/>
        </p:nvSpPr>
        <p:spPr>
          <a:xfrm rot="5400000">
            <a:off x="6080441" y="1479436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43" name="TextBox 42"/>
          <p:cNvSpPr txBox="1"/>
          <p:nvPr/>
        </p:nvSpPr>
        <p:spPr>
          <a:xfrm>
            <a:off x="1642610" y="4267879"/>
            <a:ext cx="3752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3. Release 1 : « Gestion d’accès et des utilisateurs »</a:t>
            </a:r>
            <a:endParaRPr lang="fr-FR" b="1" dirty="0"/>
          </a:p>
        </p:txBody>
      </p:sp>
      <p:sp>
        <p:nvSpPr>
          <p:cNvPr id="44" name="Rectangle à coins arrondis 55"/>
          <p:cNvSpPr/>
          <p:nvPr/>
        </p:nvSpPr>
        <p:spPr>
          <a:xfrm rot="5400000">
            <a:off x="1226222" y="4461323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46" name="TextBox 45"/>
          <p:cNvSpPr txBox="1"/>
          <p:nvPr/>
        </p:nvSpPr>
        <p:spPr>
          <a:xfrm>
            <a:off x="1658170" y="2663248"/>
            <a:ext cx="30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  <a:r>
              <a:rPr lang="fr-FR" sz="2000" b="1" dirty="0" smtClean="0"/>
              <a:t>. Phase de planification</a:t>
            </a:r>
            <a:endParaRPr lang="fr-FR" sz="2000" b="1" dirty="0"/>
          </a:p>
        </p:txBody>
      </p:sp>
      <p:sp>
        <p:nvSpPr>
          <p:cNvPr id="47" name="Rectangle à coins arrondis 55"/>
          <p:cNvSpPr/>
          <p:nvPr/>
        </p:nvSpPr>
        <p:spPr>
          <a:xfrm rot="5400000">
            <a:off x="1226222" y="2875957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50" name="Rectangle à coins arrondis 55"/>
          <p:cNvSpPr/>
          <p:nvPr/>
        </p:nvSpPr>
        <p:spPr>
          <a:xfrm rot="5400000">
            <a:off x="6108978" y="2790590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52" name="TextBox 51"/>
          <p:cNvSpPr txBox="1"/>
          <p:nvPr/>
        </p:nvSpPr>
        <p:spPr>
          <a:xfrm>
            <a:off x="6443853" y="1381342"/>
            <a:ext cx="516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4. Release 2 : « Gestion et planification du projet »</a:t>
            </a:r>
            <a:endParaRPr lang="fr-FR" b="1" dirty="0"/>
          </a:p>
        </p:txBody>
      </p:sp>
      <p:sp>
        <p:nvSpPr>
          <p:cNvPr id="53" name="Rectangle à coins arrondis 55"/>
          <p:cNvSpPr/>
          <p:nvPr/>
        </p:nvSpPr>
        <p:spPr>
          <a:xfrm rot="5400000">
            <a:off x="6080441" y="1479437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54" name="TextBox 53"/>
          <p:cNvSpPr txBox="1"/>
          <p:nvPr/>
        </p:nvSpPr>
        <p:spPr>
          <a:xfrm>
            <a:off x="1642610" y="4267880"/>
            <a:ext cx="3752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3. Release 1 : « Gestion d’accès et des utilisateurs »</a:t>
            </a:r>
            <a:endParaRPr lang="fr-FR" b="1" dirty="0"/>
          </a:p>
        </p:txBody>
      </p:sp>
      <p:sp>
        <p:nvSpPr>
          <p:cNvPr id="58" name="Rectangle à coins arrondis 55"/>
          <p:cNvSpPr/>
          <p:nvPr/>
        </p:nvSpPr>
        <p:spPr>
          <a:xfrm rot="5400000">
            <a:off x="1226222" y="4461324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63" name="TextBox 62"/>
          <p:cNvSpPr txBox="1"/>
          <p:nvPr/>
        </p:nvSpPr>
        <p:spPr>
          <a:xfrm>
            <a:off x="1658170" y="2663249"/>
            <a:ext cx="30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  <a:r>
              <a:rPr lang="fr-FR" sz="2000" b="1" dirty="0" smtClean="0"/>
              <a:t>. Phase de planification</a:t>
            </a:r>
            <a:endParaRPr lang="fr-FR" sz="2000" b="1" dirty="0"/>
          </a:p>
        </p:txBody>
      </p:sp>
      <p:sp>
        <p:nvSpPr>
          <p:cNvPr id="64" name="Rectangle à coins arrondis 55"/>
          <p:cNvSpPr/>
          <p:nvPr/>
        </p:nvSpPr>
        <p:spPr>
          <a:xfrm rot="5400000">
            <a:off x="1226222" y="2875958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65" name="Rectangle à coins arrondis 55"/>
          <p:cNvSpPr/>
          <p:nvPr/>
        </p:nvSpPr>
        <p:spPr>
          <a:xfrm rot="5400000">
            <a:off x="6108978" y="4461321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77" name="TextBox 76"/>
          <p:cNvSpPr txBox="1"/>
          <p:nvPr/>
        </p:nvSpPr>
        <p:spPr>
          <a:xfrm>
            <a:off x="6488804" y="2605757"/>
            <a:ext cx="5163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5. Release 3 : « Gestion des événements, statistique et déploiement »</a:t>
            </a:r>
            <a:endParaRPr lang="fr-FR" b="1" dirty="0"/>
          </a:p>
        </p:txBody>
      </p:sp>
      <p:sp>
        <p:nvSpPr>
          <p:cNvPr id="78" name="Rectangle à coins arrondis 55"/>
          <p:cNvSpPr/>
          <p:nvPr/>
        </p:nvSpPr>
        <p:spPr>
          <a:xfrm rot="5400000">
            <a:off x="6108978" y="2790591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79" name="TextBox 78"/>
          <p:cNvSpPr txBox="1"/>
          <p:nvPr/>
        </p:nvSpPr>
        <p:spPr>
          <a:xfrm>
            <a:off x="6443853" y="1381343"/>
            <a:ext cx="516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4. Release 2 : « Gestion et planification du projet »</a:t>
            </a:r>
            <a:endParaRPr lang="fr-FR" b="1" dirty="0"/>
          </a:p>
        </p:txBody>
      </p:sp>
      <p:sp>
        <p:nvSpPr>
          <p:cNvPr id="80" name="Rectangle à coins arrondis 55"/>
          <p:cNvSpPr/>
          <p:nvPr/>
        </p:nvSpPr>
        <p:spPr>
          <a:xfrm rot="5400000">
            <a:off x="6080441" y="1479438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81" name="TextBox 80"/>
          <p:cNvSpPr txBox="1"/>
          <p:nvPr/>
        </p:nvSpPr>
        <p:spPr>
          <a:xfrm>
            <a:off x="1642610" y="4267881"/>
            <a:ext cx="3752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3. Release 1 : « Gestion d’accès et des utilisateurs »</a:t>
            </a:r>
            <a:endParaRPr lang="fr-FR" b="1" dirty="0"/>
          </a:p>
        </p:txBody>
      </p:sp>
      <p:sp>
        <p:nvSpPr>
          <p:cNvPr id="82" name="Rectangle à coins arrondis 55"/>
          <p:cNvSpPr/>
          <p:nvPr/>
        </p:nvSpPr>
        <p:spPr>
          <a:xfrm rot="5400000">
            <a:off x="1226222" y="4461325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83" name="TextBox 82"/>
          <p:cNvSpPr txBox="1"/>
          <p:nvPr/>
        </p:nvSpPr>
        <p:spPr>
          <a:xfrm>
            <a:off x="1658170" y="2663250"/>
            <a:ext cx="30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  <a:r>
              <a:rPr lang="fr-FR" sz="2000" b="1" dirty="0" smtClean="0"/>
              <a:t>. Phase de planification</a:t>
            </a:r>
            <a:endParaRPr lang="fr-FR" sz="2000" b="1" dirty="0"/>
          </a:p>
        </p:txBody>
      </p:sp>
      <p:sp>
        <p:nvSpPr>
          <p:cNvPr id="84" name="Rectangle à coins arrondis 55"/>
          <p:cNvSpPr/>
          <p:nvPr/>
        </p:nvSpPr>
        <p:spPr>
          <a:xfrm rot="5400000">
            <a:off x="1226222" y="2875961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87" name="Rectangle à coins arrondis 55"/>
          <p:cNvSpPr/>
          <p:nvPr/>
        </p:nvSpPr>
        <p:spPr>
          <a:xfrm rot="5400000">
            <a:off x="1226222" y="4461326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88" name="TextBox 87"/>
          <p:cNvSpPr txBox="1"/>
          <p:nvPr/>
        </p:nvSpPr>
        <p:spPr>
          <a:xfrm>
            <a:off x="1658170" y="2663251"/>
            <a:ext cx="30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  <a:r>
              <a:rPr lang="fr-FR" sz="2000" b="1" dirty="0" smtClean="0"/>
              <a:t>. Phase de planification</a:t>
            </a:r>
            <a:endParaRPr lang="fr-FR" sz="2000" b="1" dirty="0"/>
          </a:p>
        </p:txBody>
      </p:sp>
      <p:sp>
        <p:nvSpPr>
          <p:cNvPr id="89" name="Rectangle à coins arrondis 55"/>
          <p:cNvSpPr/>
          <p:nvPr/>
        </p:nvSpPr>
        <p:spPr>
          <a:xfrm rot="5400000">
            <a:off x="6080441" y="1479439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90" name="TextBox 89"/>
          <p:cNvSpPr txBox="1"/>
          <p:nvPr/>
        </p:nvSpPr>
        <p:spPr>
          <a:xfrm>
            <a:off x="1642610" y="4267882"/>
            <a:ext cx="3752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3. Release 1 : « Gestion d’accès et des utilisateurs »</a:t>
            </a:r>
            <a:endParaRPr lang="fr-FR" b="1" dirty="0"/>
          </a:p>
        </p:txBody>
      </p:sp>
      <p:sp>
        <p:nvSpPr>
          <p:cNvPr id="91" name="Rectangle à coins arrondis 55"/>
          <p:cNvSpPr/>
          <p:nvPr/>
        </p:nvSpPr>
        <p:spPr>
          <a:xfrm rot="5400000">
            <a:off x="1226222" y="4461327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92" name="TextBox 91"/>
          <p:cNvSpPr txBox="1"/>
          <p:nvPr/>
        </p:nvSpPr>
        <p:spPr>
          <a:xfrm>
            <a:off x="1658170" y="2663252"/>
            <a:ext cx="30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  <a:r>
              <a:rPr lang="fr-FR" sz="2000" b="1" dirty="0" smtClean="0"/>
              <a:t>. Phase de planification</a:t>
            </a:r>
            <a:endParaRPr lang="fr-FR" sz="2000" b="1" dirty="0"/>
          </a:p>
        </p:txBody>
      </p:sp>
      <p:sp>
        <p:nvSpPr>
          <p:cNvPr id="93" name="Rectangle à coins arrondis 55"/>
          <p:cNvSpPr/>
          <p:nvPr/>
        </p:nvSpPr>
        <p:spPr>
          <a:xfrm rot="5400000">
            <a:off x="6108978" y="2790592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94" name="TextBox 93"/>
          <p:cNvSpPr txBox="1"/>
          <p:nvPr/>
        </p:nvSpPr>
        <p:spPr>
          <a:xfrm>
            <a:off x="6443853" y="1381344"/>
            <a:ext cx="516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4. Release 2 : « Gestion et planification du projet »</a:t>
            </a:r>
            <a:endParaRPr lang="fr-FR" b="1" dirty="0"/>
          </a:p>
        </p:txBody>
      </p:sp>
      <p:sp>
        <p:nvSpPr>
          <p:cNvPr id="95" name="Rectangle à coins arrondis 55"/>
          <p:cNvSpPr/>
          <p:nvPr/>
        </p:nvSpPr>
        <p:spPr>
          <a:xfrm rot="5400000">
            <a:off x="6080441" y="1479440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96" name="TextBox 95"/>
          <p:cNvSpPr txBox="1"/>
          <p:nvPr/>
        </p:nvSpPr>
        <p:spPr>
          <a:xfrm>
            <a:off x="1642610" y="4267883"/>
            <a:ext cx="3752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3. Release 1 : « Gestion d’accès et des utilisateurs »</a:t>
            </a:r>
            <a:endParaRPr lang="fr-FR" b="1" dirty="0"/>
          </a:p>
        </p:txBody>
      </p:sp>
      <p:sp>
        <p:nvSpPr>
          <p:cNvPr id="97" name="Rectangle à coins arrondis 55"/>
          <p:cNvSpPr/>
          <p:nvPr/>
        </p:nvSpPr>
        <p:spPr>
          <a:xfrm rot="5400000">
            <a:off x="1226222" y="4461329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98" name="TextBox 97"/>
          <p:cNvSpPr txBox="1"/>
          <p:nvPr/>
        </p:nvSpPr>
        <p:spPr>
          <a:xfrm>
            <a:off x="1658170" y="2663253"/>
            <a:ext cx="30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  <a:r>
              <a:rPr lang="fr-FR" sz="2000" b="1" dirty="0" smtClean="0"/>
              <a:t>. Phase de planification</a:t>
            </a:r>
            <a:endParaRPr lang="fr-FR" sz="2000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6480729" y="4358992"/>
            <a:ext cx="516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6</a:t>
            </a:r>
            <a:r>
              <a:rPr lang="fr-FR" b="1" dirty="0" smtClean="0"/>
              <a:t>. Conclusion et perspectives</a:t>
            </a:r>
            <a:endParaRPr lang="fr-FR" b="1" dirty="0"/>
          </a:p>
        </p:txBody>
      </p:sp>
      <p:sp>
        <p:nvSpPr>
          <p:cNvPr id="100" name="Rectangle à coins arrondis 55"/>
          <p:cNvSpPr/>
          <p:nvPr/>
        </p:nvSpPr>
        <p:spPr>
          <a:xfrm rot="5400000">
            <a:off x="6108978" y="4461322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101" name="Rectangle à coins arrondis 55"/>
          <p:cNvSpPr/>
          <p:nvPr/>
        </p:nvSpPr>
        <p:spPr>
          <a:xfrm rot="5400000">
            <a:off x="1226222" y="1578660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>
              <a:solidFill>
                <a:srgbClr val="2A5968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651500" y="1405757"/>
            <a:ext cx="304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1. Cadre général</a:t>
            </a:r>
            <a:endParaRPr lang="fr-FR" sz="20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1642610" y="4267884"/>
            <a:ext cx="3752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3. Release 1 : « Gestion d’accès et des utilisateurs »</a:t>
            </a:r>
            <a:endParaRPr lang="fr-FR" b="1" dirty="0"/>
          </a:p>
        </p:txBody>
      </p:sp>
      <p:sp>
        <p:nvSpPr>
          <p:cNvPr id="104" name="Rectangle à coins arrondis 55"/>
          <p:cNvSpPr/>
          <p:nvPr/>
        </p:nvSpPr>
        <p:spPr>
          <a:xfrm rot="5400000">
            <a:off x="1226222" y="4461330"/>
            <a:ext cx="502209" cy="107572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0">
                <a:srgbClr val="BD8544"/>
              </a:gs>
              <a:gs pos="0">
                <a:srgbClr val="2A5968"/>
              </a:gs>
            </a:gsLst>
            <a:lin ang="135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grpSp>
        <p:nvGrpSpPr>
          <p:cNvPr id="106" name="Group 6"/>
          <p:cNvGrpSpPr>
            <a:grpSpLocks/>
          </p:cNvGrpSpPr>
          <p:nvPr/>
        </p:nvGrpSpPr>
        <p:grpSpPr bwMode="auto">
          <a:xfrm flipV="1">
            <a:off x="399106" y="665426"/>
            <a:ext cx="1208049" cy="45719"/>
            <a:chOff x="1775295" y="2028842"/>
            <a:chExt cx="3631535" cy="45719"/>
          </a:xfrm>
        </p:grpSpPr>
        <p:sp>
          <p:nvSpPr>
            <p:cNvPr id="107" name="Rectangle 106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08" name="Rectangle 107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09" name="Rectangle 108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10" name="Rectangle 109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11" name="Rectangle 110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12" name="Rectangle 111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14" name="Group 6"/>
          <p:cNvGrpSpPr>
            <a:grpSpLocks/>
          </p:cNvGrpSpPr>
          <p:nvPr/>
        </p:nvGrpSpPr>
        <p:grpSpPr bwMode="auto">
          <a:xfrm flipV="1">
            <a:off x="399106" y="639301"/>
            <a:ext cx="1208049" cy="45719"/>
            <a:chOff x="1775295" y="2028842"/>
            <a:chExt cx="3631535" cy="45719"/>
          </a:xfrm>
        </p:grpSpPr>
        <p:sp>
          <p:nvSpPr>
            <p:cNvPr id="115" name="Rectangle 114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16" name="Rectangle 115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17" name="Rectangle 116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18" name="Rectangle 117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19" name="Rectangle 118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20" name="Rectangle 11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25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5968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5824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7" grpId="0"/>
      <p:bldP spid="84" grpId="0" animBg="1"/>
      <p:bldP spid="93" grpId="0" animBg="1"/>
      <p:bldP spid="94" grpId="0"/>
      <p:bldP spid="95" grpId="0" animBg="1"/>
      <p:bldP spid="98" grpId="0"/>
      <p:bldP spid="99" grpId="0"/>
      <p:bldP spid="100" grpId="0" animBg="1"/>
      <p:bldP spid="101" grpId="0" animBg="1"/>
      <p:bldP spid="103" grpId="0"/>
      <p:bldP spid="10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5164328" y="99532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610162" y="563921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62186" y="1344336"/>
            <a:ext cx="4549447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30297" y="1001895"/>
            <a:ext cx="49564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1 : « Authentification et gestion d’accès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Diagramme de cas d’utilisation</a:t>
            </a:r>
            <a:endParaRPr lang="fr-FR" sz="1600" b="1" dirty="0"/>
          </a:p>
        </p:txBody>
      </p:sp>
      <p:pic>
        <p:nvPicPr>
          <p:cNvPr id="40" name="Picture 3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034" y="1991922"/>
            <a:ext cx="5942974" cy="4587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20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96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5219008" y="91745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652247" y="551542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62186" y="1344336"/>
            <a:ext cx="4549447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30297" y="1001895"/>
            <a:ext cx="49564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1 : « Authentification et gestion d’accès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Diagramme de séquence</a:t>
            </a:r>
            <a:endParaRPr lang="fr-FR" sz="1600" b="1" dirty="0"/>
          </a:p>
        </p:txBody>
      </p:sp>
      <p:pic>
        <p:nvPicPr>
          <p:cNvPr id="31" name="Picture 3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196" y="1991922"/>
            <a:ext cx="9954513" cy="44520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21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63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5241006" y="107458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668352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62186" y="1344336"/>
            <a:ext cx="4549447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30297" y="1001895"/>
            <a:ext cx="49564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1 : « Authentification et gestion d’accès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(1/3)</a:t>
            </a:r>
            <a:endParaRPr lang="fr-FR" sz="1600" b="1" dirty="0"/>
          </a:p>
        </p:txBody>
      </p:sp>
      <p:pic>
        <p:nvPicPr>
          <p:cNvPr id="31" name="Picture 30"/>
          <p:cNvPicPr/>
          <p:nvPr/>
        </p:nvPicPr>
        <p:blipFill>
          <a:blip r:embed="rId2"/>
          <a:stretch>
            <a:fillRect/>
          </a:stretch>
        </p:blipFill>
        <p:spPr>
          <a:xfrm>
            <a:off x="627977" y="2002092"/>
            <a:ext cx="5399262" cy="29209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4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65" y="2472881"/>
            <a:ext cx="2647315" cy="25787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986" y="4296174"/>
            <a:ext cx="2779411" cy="24303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22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94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5199968" y="98198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641722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62186" y="1344336"/>
            <a:ext cx="4549447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30297" y="1001895"/>
            <a:ext cx="49564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1 : « Authentification et gestion d’accès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(2/3)</a:t>
            </a:r>
            <a:endParaRPr lang="fr-FR" sz="1600" b="1" dirty="0"/>
          </a:p>
        </p:txBody>
      </p:sp>
      <p:pic>
        <p:nvPicPr>
          <p:cNvPr id="40" name="Picture 3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3" y="1933845"/>
            <a:ext cx="3348990" cy="25171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" name="Picture 4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70" y="2387095"/>
            <a:ext cx="3295258" cy="2619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2" name="Picture 5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107" y="3429000"/>
            <a:ext cx="3081655" cy="26301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8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23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31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5139173" y="122082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623109" y="539784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62186" y="1344336"/>
            <a:ext cx="4549447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30297" y="1001895"/>
            <a:ext cx="49564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1 : « Authentification et gestion d’accès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(3/3)</a:t>
            </a:r>
            <a:endParaRPr lang="fr-FR" sz="1600" b="1" dirty="0"/>
          </a:p>
        </p:txBody>
      </p:sp>
      <p:pic>
        <p:nvPicPr>
          <p:cNvPr id="48" name="Picture 47"/>
          <p:cNvPicPr/>
          <p:nvPr/>
        </p:nvPicPr>
        <p:blipFill>
          <a:blip r:embed="rId2"/>
          <a:stretch>
            <a:fillRect/>
          </a:stretch>
        </p:blipFill>
        <p:spPr>
          <a:xfrm>
            <a:off x="3429107" y="2095893"/>
            <a:ext cx="5826034" cy="40982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24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02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5135438" y="100043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570733" y="534765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79122" y="1261786"/>
            <a:ext cx="5150340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72093" y="932278"/>
            <a:ext cx="55349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2 : « Gestion des utilisateurs et de leurs profil»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89104" y="1583751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Diagramme de cas d’utilisation</a:t>
            </a:r>
            <a:endParaRPr lang="fr-FR" sz="1600" b="1" dirty="0"/>
          </a:p>
        </p:txBody>
      </p:sp>
      <p:pic>
        <p:nvPicPr>
          <p:cNvPr id="52" name="Picture 5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93" y="1981594"/>
            <a:ext cx="6881583" cy="44569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25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82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5064100" y="98748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499596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79122" y="1261786"/>
            <a:ext cx="5150340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72093" y="932278"/>
            <a:ext cx="55349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2 : « Gestion des utilisateurs et de leurs profil»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89104" y="1583751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Diagramme de classes</a:t>
            </a:r>
            <a:endParaRPr lang="fr-FR" sz="1600" b="1" dirty="0"/>
          </a:p>
        </p:txBody>
      </p:sp>
      <p:pic>
        <p:nvPicPr>
          <p:cNvPr id="31" name="Picture 3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20" y="2198551"/>
            <a:ext cx="7624207" cy="403875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26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18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-26928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5189045" y="114454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623244" y="566364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62186" y="1344336"/>
            <a:ext cx="4549447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30297" y="1001895"/>
            <a:ext cx="49564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2 : « Authentification et gestion d’accès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(1/6)</a:t>
            </a:r>
            <a:endParaRPr lang="fr-FR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295" y="2014415"/>
            <a:ext cx="10376635" cy="43115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27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5033600" y="137491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499596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62186" y="1298616"/>
            <a:ext cx="5150340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30297" y="977372"/>
            <a:ext cx="56014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2 : « Gestion des utilisateurs et de leurs profils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(2/6)</a:t>
            </a:r>
            <a:endParaRPr lang="fr-FR" sz="1600" b="1" dirty="0"/>
          </a:p>
        </p:txBody>
      </p:sp>
      <p:pic>
        <p:nvPicPr>
          <p:cNvPr id="52" name="Picture 5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8" y="2095893"/>
            <a:ext cx="5759450" cy="2399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3" name="Picture 52"/>
          <p:cNvPicPr/>
          <p:nvPr/>
        </p:nvPicPr>
        <p:blipFill>
          <a:blip r:embed="rId3"/>
          <a:stretch>
            <a:fillRect/>
          </a:stretch>
        </p:blipFill>
        <p:spPr>
          <a:xfrm>
            <a:off x="3052023" y="3855981"/>
            <a:ext cx="5759450" cy="2018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4" name="Picture 5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410" y="5059624"/>
            <a:ext cx="5759450" cy="16300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5" name="Picture 5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018" y="1410108"/>
            <a:ext cx="3400425" cy="32772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28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95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5025942" y="86514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499596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79122" y="1261786"/>
            <a:ext cx="5150340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72093" y="932278"/>
            <a:ext cx="55349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2 : « Gestion des utilisateurs et de leurs profil»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(3/6)</a:t>
            </a:r>
            <a:endParaRPr lang="fr-FR" sz="1600" b="1" dirty="0"/>
          </a:p>
        </p:txBody>
      </p:sp>
      <p:pic>
        <p:nvPicPr>
          <p:cNvPr id="31" name="Picture 3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39" y="2194402"/>
            <a:ext cx="3105428" cy="38225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" name="Picture 4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385" y="2560320"/>
            <a:ext cx="2729716" cy="340240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2" name="Picture 5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7" y="2560320"/>
            <a:ext cx="2886892" cy="3456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29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46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-30011" y="-12027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: Shape 9">
            <a:extLst>
              <a:ext uri="{FF2B5EF4-FFF2-40B4-BE49-F238E27FC236}">
                <a16:creationId xmlns:a16="http://schemas.microsoft.com/office/drawing/2014/main" id="{840A3E13-D89B-40EB-BB8E-1C2B1332C9B3}"/>
              </a:ext>
            </a:extLst>
          </p:cNvPr>
          <p:cNvSpPr/>
          <p:nvPr/>
        </p:nvSpPr>
        <p:spPr>
          <a:xfrm>
            <a:off x="5044440" y="0"/>
            <a:ext cx="7147560" cy="6858000"/>
          </a:xfrm>
          <a:custGeom>
            <a:avLst/>
            <a:gdLst>
              <a:gd name="connsiteX0" fmla="*/ 2408904 w 8504904"/>
              <a:gd name="connsiteY0" fmla="*/ 0 h 6858000"/>
              <a:gd name="connsiteX1" fmla="*/ 8504904 w 8504904"/>
              <a:gd name="connsiteY1" fmla="*/ 0 h 6858000"/>
              <a:gd name="connsiteX2" fmla="*/ 8504904 w 8504904"/>
              <a:gd name="connsiteY2" fmla="*/ 6858000 h 6858000"/>
              <a:gd name="connsiteX3" fmla="*/ 2408904 w 8504904"/>
              <a:gd name="connsiteY3" fmla="*/ 6858000 h 6858000"/>
              <a:gd name="connsiteX4" fmla="*/ 2408903 w 8504904"/>
              <a:gd name="connsiteY4" fmla="*/ 0 h 6858000"/>
              <a:gd name="connsiteX5" fmla="*/ 2408903 w 8504904"/>
              <a:gd name="connsiteY5" fmla="*/ 6858000 h 6858000"/>
              <a:gd name="connsiteX6" fmla="*/ 0 w 85049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4904" h="6858000">
                <a:moveTo>
                  <a:pt x="2408904" y="0"/>
                </a:moveTo>
                <a:lnTo>
                  <a:pt x="8504904" y="0"/>
                </a:lnTo>
                <a:lnTo>
                  <a:pt x="8504904" y="6858000"/>
                </a:lnTo>
                <a:lnTo>
                  <a:pt x="2408904" y="6858000"/>
                </a:lnTo>
                <a:close/>
                <a:moveTo>
                  <a:pt x="2408903" y="0"/>
                </a:moveTo>
                <a:lnTo>
                  <a:pt x="240890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E90694E2-DC0F-45F3-9A3A-E99A3E6FB7D9}"/>
              </a:ext>
            </a:extLst>
          </p:cNvPr>
          <p:cNvSpPr/>
          <p:nvPr/>
        </p:nvSpPr>
        <p:spPr>
          <a:xfrm>
            <a:off x="2941330" y="0"/>
            <a:ext cx="8280000" cy="6858000"/>
          </a:xfrm>
          <a:prstGeom prst="parallelogram">
            <a:avLst>
              <a:gd name="adj" fmla="val 87796"/>
            </a:avLst>
          </a:prstGeom>
          <a:gradFill>
            <a:gsLst>
              <a:gs pos="0">
                <a:srgbClr val="FF9933"/>
              </a:gs>
              <a:gs pos="100000">
                <a:srgbClr val="2A5968"/>
              </a:gs>
            </a:gsLst>
            <a:lin ang="5400000" scaled="1"/>
          </a:gradFill>
          <a:ln>
            <a:noFill/>
          </a:ln>
          <a:effectLst>
            <a:outerShdw blurRad="3810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E90694E2-DC0F-45F3-9A3A-E99A3E6FB7D9}"/>
              </a:ext>
            </a:extLst>
          </p:cNvPr>
          <p:cNvSpPr/>
          <p:nvPr/>
        </p:nvSpPr>
        <p:spPr>
          <a:xfrm>
            <a:off x="925431" y="-12027"/>
            <a:ext cx="8280000" cy="6858000"/>
          </a:xfrm>
          <a:prstGeom prst="parallelogram">
            <a:avLst>
              <a:gd name="adj" fmla="val 87796"/>
            </a:avLst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noFill/>
          </a:ln>
          <a:effectLst>
            <a:outerShdw blurRad="3810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2" name="Freeform: Shape 14">
            <a:extLst>
              <a:ext uri="{FF2B5EF4-FFF2-40B4-BE49-F238E27FC236}">
                <a16:creationId xmlns:a16="http://schemas.microsoft.com/office/drawing/2014/main" id="{96CDE422-AB7F-4882-AF80-8B13DA67A169}"/>
              </a:ext>
            </a:extLst>
          </p:cNvPr>
          <p:cNvSpPr/>
          <p:nvPr/>
        </p:nvSpPr>
        <p:spPr>
          <a:xfrm flipH="1" flipV="1">
            <a:off x="4164036" y="4262511"/>
            <a:ext cx="8027963" cy="2595489"/>
          </a:xfrm>
          <a:custGeom>
            <a:avLst/>
            <a:gdLst>
              <a:gd name="connsiteX0" fmla="*/ 0 w 6812981"/>
              <a:gd name="connsiteY0" fmla="*/ 0 h 2103120"/>
              <a:gd name="connsiteX1" fmla="*/ 6812981 w 6812981"/>
              <a:gd name="connsiteY1" fmla="*/ 0 h 2103120"/>
              <a:gd name="connsiteX2" fmla="*/ 4966525 w 6812981"/>
              <a:gd name="connsiteY2" fmla="*/ 2103120 h 2103120"/>
              <a:gd name="connsiteX3" fmla="*/ 0 w 6812981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2981" h="2103120">
                <a:moveTo>
                  <a:pt x="0" y="0"/>
                </a:moveTo>
                <a:lnTo>
                  <a:pt x="6812981" y="0"/>
                </a:lnTo>
                <a:lnTo>
                  <a:pt x="4966525" y="2103120"/>
                </a:lnTo>
                <a:lnTo>
                  <a:pt x="0" y="2103120"/>
                </a:lnTo>
                <a:close/>
              </a:path>
            </a:pathLst>
          </a:custGeom>
          <a:gradFill>
            <a:gsLst>
              <a:gs pos="0">
                <a:srgbClr val="FF9966"/>
              </a:gs>
              <a:gs pos="100000">
                <a:srgbClr val="2A596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Rectangle 60"/>
          <p:cNvSpPr/>
          <p:nvPr/>
        </p:nvSpPr>
        <p:spPr>
          <a:xfrm>
            <a:off x="-650622" y="1726032"/>
            <a:ext cx="546036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sz="4800" b="1" dirty="0" smtClean="0"/>
          </a:p>
          <a:p>
            <a:pPr algn="ctr"/>
            <a:r>
              <a:rPr lang="fr-FR" sz="4800" b="1" dirty="0" smtClean="0"/>
              <a:t>Cadre général</a:t>
            </a:r>
            <a:endParaRPr lang="fr-FR" sz="4800" dirty="0"/>
          </a:p>
          <a:p>
            <a:pPr algn="ctr"/>
            <a:r>
              <a:rPr lang="fr-FR" b="1" dirty="0" smtClean="0">
                <a:solidFill>
                  <a:schemeClr val="bg2"/>
                </a:solidFill>
              </a:rPr>
              <a:t> </a:t>
            </a:r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1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5968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0308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5057430" y="151816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499596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79122" y="1261786"/>
            <a:ext cx="5150340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72093" y="932278"/>
            <a:ext cx="55349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2 : « Gestion des utilisateurs et de leurs profil»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(4/6)</a:t>
            </a:r>
            <a:endParaRPr lang="fr-FR" sz="1600" b="1" dirty="0"/>
          </a:p>
        </p:txBody>
      </p:sp>
      <p:pic>
        <p:nvPicPr>
          <p:cNvPr id="31" name="Picture 3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01" y="2026276"/>
            <a:ext cx="8367755" cy="37892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908" y="4362993"/>
            <a:ext cx="5510354" cy="22631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30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07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5031300" y="91860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499596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79122" y="1261786"/>
            <a:ext cx="5150340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72093" y="932278"/>
            <a:ext cx="55349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2 : « Gestion des utilisateurs et de leurs profil»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(4/6)</a:t>
            </a:r>
            <a:endParaRPr lang="fr-FR" sz="1600" b="1" dirty="0"/>
          </a:p>
        </p:txBody>
      </p:sp>
      <p:pic>
        <p:nvPicPr>
          <p:cNvPr id="40" name="Picture 3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559" y="2026276"/>
            <a:ext cx="3742446" cy="3794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4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71" y="2065331"/>
            <a:ext cx="3864463" cy="37556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31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44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5031300" y="94740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499596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79122" y="1261786"/>
            <a:ext cx="5150340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72093" y="932278"/>
            <a:ext cx="55349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2 : « Gestion des utilisateurs et de leurs profil»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(4/6)</a:t>
            </a:r>
            <a:endParaRPr lang="fr-FR" sz="1600" b="1" dirty="0"/>
          </a:p>
        </p:txBody>
      </p:sp>
      <p:pic>
        <p:nvPicPr>
          <p:cNvPr id="40" name="Picture 3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559" y="2026276"/>
            <a:ext cx="3742446" cy="3794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4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71" y="2065331"/>
            <a:ext cx="3864463" cy="37556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32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47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-4255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5058999" y="96775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499596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(5/6)</a:t>
            </a:r>
            <a:endParaRPr lang="fr-FR" sz="1600" b="1" dirty="0"/>
          </a:p>
        </p:txBody>
      </p:sp>
      <p:pic>
        <p:nvPicPr>
          <p:cNvPr id="40" name="Picture 39"/>
          <p:cNvPicPr/>
          <p:nvPr/>
        </p:nvPicPr>
        <p:blipFill>
          <a:blip r:embed="rId2"/>
          <a:stretch>
            <a:fillRect/>
          </a:stretch>
        </p:blipFill>
        <p:spPr>
          <a:xfrm>
            <a:off x="2377584" y="2010750"/>
            <a:ext cx="7789873" cy="41558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9" name="TextBox 5"/>
          <p:cNvSpPr txBox="1">
            <a:spLocks noChangeArrowheads="1"/>
          </p:cNvSpPr>
          <p:nvPr/>
        </p:nvSpPr>
        <p:spPr bwMode="auto">
          <a:xfrm>
            <a:off x="270325" y="868464"/>
            <a:ext cx="55349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2 : « Gestion des utilisateurs et de leurs profil»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52" name="Group 6"/>
          <p:cNvGrpSpPr>
            <a:grpSpLocks/>
          </p:cNvGrpSpPr>
          <p:nvPr/>
        </p:nvGrpSpPr>
        <p:grpSpPr bwMode="auto">
          <a:xfrm>
            <a:off x="379122" y="1261786"/>
            <a:ext cx="5150340" cy="45719"/>
            <a:chOff x="1775295" y="2028842"/>
            <a:chExt cx="3631535" cy="45719"/>
          </a:xfrm>
        </p:grpSpPr>
        <p:sp>
          <p:nvSpPr>
            <p:cNvPr id="53" name="Rectangle 52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31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33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36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-4255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5009302" y="98198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499596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(6/6)</a:t>
            </a:r>
            <a:endParaRPr lang="fr-FR" sz="1600" b="1" dirty="0"/>
          </a:p>
        </p:txBody>
      </p:sp>
      <p:sp>
        <p:nvSpPr>
          <p:cNvPr id="49" name="TextBox 5"/>
          <p:cNvSpPr txBox="1">
            <a:spLocks noChangeArrowheads="1"/>
          </p:cNvSpPr>
          <p:nvPr/>
        </p:nvSpPr>
        <p:spPr bwMode="auto">
          <a:xfrm>
            <a:off x="270325" y="868464"/>
            <a:ext cx="55349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2 : « Gestion des utilisateurs et de leurs profil»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52" name="Group 6"/>
          <p:cNvGrpSpPr>
            <a:grpSpLocks/>
          </p:cNvGrpSpPr>
          <p:nvPr/>
        </p:nvGrpSpPr>
        <p:grpSpPr bwMode="auto">
          <a:xfrm>
            <a:off x="379122" y="1261786"/>
            <a:ext cx="5150340" cy="45719"/>
            <a:chOff x="1775295" y="2028842"/>
            <a:chExt cx="3631535" cy="45719"/>
          </a:xfrm>
        </p:grpSpPr>
        <p:sp>
          <p:nvSpPr>
            <p:cNvPr id="53" name="Rectangle 52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67" y="2017758"/>
            <a:ext cx="6657975" cy="3190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129" y="4617913"/>
            <a:ext cx="6743700" cy="2085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122" y="1982868"/>
            <a:ext cx="4267200" cy="4524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34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37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-30011" y="-12027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: Shape 9">
            <a:extLst>
              <a:ext uri="{FF2B5EF4-FFF2-40B4-BE49-F238E27FC236}">
                <a16:creationId xmlns:a16="http://schemas.microsoft.com/office/drawing/2014/main" id="{840A3E13-D89B-40EB-BB8E-1C2B1332C9B3}"/>
              </a:ext>
            </a:extLst>
          </p:cNvPr>
          <p:cNvSpPr/>
          <p:nvPr/>
        </p:nvSpPr>
        <p:spPr>
          <a:xfrm>
            <a:off x="5044440" y="0"/>
            <a:ext cx="7147560" cy="6858000"/>
          </a:xfrm>
          <a:custGeom>
            <a:avLst/>
            <a:gdLst>
              <a:gd name="connsiteX0" fmla="*/ 2408904 w 8504904"/>
              <a:gd name="connsiteY0" fmla="*/ 0 h 6858000"/>
              <a:gd name="connsiteX1" fmla="*/ 8504904 w 8504904"/>
              <a:gd name="connsiteY1" fmla="*/ 0 h 6858000"/>
              <a:gd name="connsiteX2" fmla="*/ 8504904 w 8504904"/>
              <a:gd name="connsiteY2" fmla="*/ 6858000 h 6858000"/>
              <a:gd name="connsiteX3" fmla="*/ 2408904 w 8504904"/>
              <a:gd name="connsiteY3" fmla="*/ 6858000 h 6858000"/>
              <a:gd name="connsiteX4" fmla="*/ 2408903 w 8504904"/>
              <a:gd name="connsiteY4" fmla="*/ 0 h 6858000"/>
              <a:gd name="connsiteX5" fmla="*/ 2408903 w 8504904"/>
              <a:gd name="connsiteY5" fmla="*/ 6858000 h 6858000"/>
              <a:gd name="connsiteX6" fmla="*/ 0 w 85049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4904" h="6858000">
                <a:moveTo>
                  <a:pt x="2408904" y="0"/>
                </a:moveTo>
                <a:lnTo>
                  <a:pt x="8504904" y="0"/>
                </a:lnTo>
                <a:lnTo>
                  <a:pt x="8504904" y="6858000"/>
                </a:lnTo>
                <a:lnTo>
                  <a:pt x="2408904" y="6858000"/>
                </a:lnTo>
                <a:close/>
                <a:moveTo>
                  <a:pt x="2408903" y="0"/>
                </a:moveTo>
                <a:lnTo>
                  <a:pt x="240890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E90694E2-DC0F-45F3-9A3A-E99A3E6FB7D9}"/>
              </a:ext>
            </a:extLst>
          </p:cNvPr>
          <p:cNvSpPr/>
          <p:nvPr/>
        </p:nvSpPr>
        <p:spPr>
          <a:xfrm>
            <a:off x="2941330" y="0"/>
            <a:ext cx="8280000" cy="6858000"/>
          </a:xfrm>
          <a:prstGeom prst="parallelogram">
            <a:avLst>
              <a:gd name="adj" fmla="val 87796"/>
            </a:avLst>
          </a:prstGeom>
          <a:gradFill>
            <a:gsLst>
              <a:gs pos="0">
                <a:srgbClr val="FF9933"/>
              </a:gs>
              <a:gs pos="100000">
                <a:srgbClr val="2A5968"/>
              </a:gs>
            </a:gsLst>
            <a:lin ang="5400000" scaled="1"/>
          </a:gradFill>
          <a:ln>
            <a:noFill/>
          </a:ln>
          <a:effectLst>
            <a:outerShdw blurRad="3810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E90694E2-DC0F-45F3-9A3A-E99A3E6FB7D9}"/>
              </a:ext>
            </a:extLst>
          </p:cNvPr>
          <p:cNvSpPr/>
          <p:nvPr/>
        </p:nvSpPr>
        <p:spPr>
          <a:xfrm>
            <a:off x="925431" y="-12027"/>
            <a:ext cx="8280000" cy="6858000"/>
          </a:xfrm>
          <a:prstGeom prst="parallelogram">
            <a:avLst>
              <a:gd name="adj" fmla="val 87796"/>
            </a:avLst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noFill/>
          </a:ln>
          <a:effectLst>
            <a:outerShdw blurRad="3810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2" name="Freeform: Shape 14">
            <a:extLst>
              <a:ext uri="{FF2B5EF4-FFF2-40B4-BE49-F238E27FC236}">
                <a16:creationId xmlns:a16="http://schemas.microsoft.com/office/drawing/2014/main" id="{96CDE422-AB7F-4882-AF80-8B13DA67A169}"/>
              </a:ext>
            </a:extLst>
          </p:cNvPr>
          <p:cNvSpPr/>
          <p:nvPr/>
        </p:nvSpPr>
        <p:spPr>
          <a:xfrm flipH="1" flipV="1">
            <a:off x="4164036" y="4262511"/>
            <a:ext cx="8027963" cy="2595489"/>
          </a:xfrm>
          <a:custGeom>
            <a:avLst/>
            <a:gdLst>
              <a:gd name="connsiteX0" fmla="*/ 0 w 6812981"/>
              <a:gd name="connsiteY0" fmla="*/ 0 h 2103120"/>
              <a:gd name="connsiteX1" fmla="*/ 6812981 w 6812981"/>
              <a:gd name="connsiteY1" fmla="*/ 0 h 2103120"/>
              <a:gd name="connsiteX2" fmla="*/ 4966525 w 6812981"/>
              <a:gd name="connsiteY2" fmla="*/ 2103120 h 2103120"/>
              <a:gd name="connsiteX3" fmla="*/ 0 w 6812981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2981" h="2103120">
                <a:moveTo>
                  <a:pt x="0" y="0"/>
                </a:moveTo>
                <a:lnTo>
                  <a:pt x="6812981" y="0"/>
                </a:lnTo>
                <a:lnTo>
                  <a:pt x="4966525" y="2103120"/>
                </a:lnTo>
                <a:lnTo>
                  <a:pt x="0" y="2103120"/>
                </a:lnTo>
                <a:close/>
              </a:path>
            </a:pathLst>
          </a:custGeom>
          <a:gradFill>
            <a:gsLst>
              <a:gs pos="0">
                <a:srgbClr val="FF9966"/>
              </a:gs>
              <a:gs pos="100000">
                <a:srgbClr val="2A596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Rectangle 60"/>
          <p:cNvSpPr/>
          <p:nvPr/>
        </p:nvSpPr>
        <p:spPr>
          <a:xfrm>
            <a:off x="-650622" y="1726032"/>
            <a:ext cx="54603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sz="4800" b="1" dirty="0" smtClean="0"/>
          </a:p>
          <a:p>
            <a:pPr algn="ctr"/>
            <a:r>
              <a:rPr lang="fr-FR" sz="4800" b="1" dirty="0" smtClean="0"/>
              <a:t>Release</a:t>
            </a:r>
          </a:p>
          <a:p>
            <a:pPr algn="ctr"/>
            <a:r>
              <a:rPr lang="fr-FR" sz="4800" b="1" dirty="0"/>
              <a:t>2</a:t>
            </a:r>
            <a:endParaRPr lang="fr-FR" sz="4800" dirty="0"/>
          </a:p>
          <a:p>
            <a:pPr algn="ctr"/>
            <a:r>
              <a:rPr lang="fr-FR" b="1" dirty="0" smtClean="0">
                <a:solidFill>
                  <a:schemeClr val="bg2"/>
                </a:solidFill>
              </a:rPr>
              <a:t> </a:t>
            </a:r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1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35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74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6786129" y="117057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6244895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015945" y="1454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33103" y="522236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62186" y="1344335"/>
            <a:ext cx="6116991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30296" y="1001895"/>
            <a:ext cx="64558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3 : « Gestion et planification du projet et de ses équipes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Diagramme de cas d’utilisation</a:t>
            </a:r>
            <a:endParaRPr lang="fr-FR" sz="1600" b="1" dirty="0"/>
          </a:p>
        </p:txBody>
      </p:sp>
      <p:pic>
        <p:nvPicPr>
          <p:cNvPr id="31" name="Picture 30"/>
          <p:cNvPicPr/>
          <p:nvPr/>
        </p:nvPicPr>
        <p:blipFill>
          <a:blip r:embed="rId2"/>
          <a:stretch>
            <a:fillRect/>
          </a:stretch>
        </p:blipFill>
        <p:spPr>
          <a:xfrm>
            <a:off x="686492" y="1919212"/>
            <a:ext cx="7398656" cy="44635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4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50" y="4749498"/>
            <a:ext cx="5791200" cy="19913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36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7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6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6786129" y="117057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6244895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015945" y="1454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33103" y="522236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62186" y="1344335"/>
            <a:ext cx="6116991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30296" y="1001895"/>
            <a:ext cx="64558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3 : « Gestion et planification du projet et de ses équipes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Diagramme de classes</a:t>
            </a:r>
            <a:endParaRPr lang="fr-FR" sz="1600" b="1" dirty="0"/>
          </a:p>
        </p:txBody>
      </p:sp>
      <p:pic>
        <p:nvPicPr>
          <p:cNvPr id="31" name="Picture 30"/>
          <p:cNvPicPr/>
          <p:nvPr/>
        </p:nvPicPr>
        <p:blipFill>
          <a:blip r:embed="rId2"/>
          <a:stretch>
            <a:fillRect/>
          </a:stretch>
        </p:blipFill>
        <p:spPr>
          <a:xfrm>
            <a:off x="2490569" y="1991924"/>
            <a:ext cx="7394194" cy="45669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37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30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6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6786129" y="117057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6244895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015945" y="1454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33103" y="522236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62186" y="1344335"/>
            <a:ext cx="6116991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30296" y="1001895"/>
            <a:ext cx="64558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3 : « Gestion et planification du projet et de ses équipes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(1/6)</a:t>
            </a:r>
            <a:endParaRPr lang="fr-FR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31" y="2051211"/>
            <a:ext cx="9297481" cy="42033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614893" y="2808304"/>
            <a:ext cx="1526590" cy="483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9121468" y="3783664"/>
            <a:ext cx="1526590" cy="483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9181715" y="5637874"/>
            <a:ext cx="1526590" cy="483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1708855" y="2570522"/>
            <a:ext cx="1650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/>
              <a:t>Recherche filtrée</a:t>
            </a:r>
            <a:endParaRPr lang="fr-FR" sz="12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9055419" y="3309912"/>
            <a:ext cx="1650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Modification statut</a:t>
            </a:r>
            <a:endParaRPr lang="fr-FR" sz="12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9055419" y="5419745"/>
            <a:ext cx="1650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Pagination</a:t>
            </a:r>
            <a:endParaRPr lang="fr-FR" sz="1200" b="1" dirty="0"/>
          </a:p>
        </p:txBody>
      </p:sp>
      <p:sp>
        <p:nvSpPr>
          <p:cNvPr id="4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38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7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6112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6786129" y="117057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6244895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015945" y="1454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33103" y="522236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62186" y="1344335"/>
            <a:ext cx="6116991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30296" y="1001895"/>
            <a:ext cx="64558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3 : « Gestion et planification du projet et de ses équipes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(2/6)</a:t>
            </a:r>
            <a:endParaRPr lang="fr-FR" sz="1600" b="1" dirty="0"/>
          </a:p>
        </p:txBody>
      </p:sp>
      <p:pic>
        <p:nvPicPr>
          <p:cNvPr id="40" name="Picture 39"/>
          <p:cNvPicPr/>
          <p:nvPr/>
        </p:nvPicPr>
        <p:blipFill>
          <a:blip r:embed="rId2"/>
          <a:stretch>
            <a:fillRect/>
          </a:stretch>
        </p:blipFill>
        <p:spPr>
          <a:xfrm>
            <a:off x="172298" y="1939610"/>
            <a:ext cx="5759450" cy="2679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" name="Picture 4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510" y="4370709"/>
            <a:ext cx="5322570" cy="21882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4" name="Picture 5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1" y="1900869"/>
            <a:ext cx="5789930" cy="26904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9" name="Picture 5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151" y="3293775"/>
            <a:ext cx="5875020" cy="25374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5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96" y="4732974"/>
            <a:ext cx="5831840" cy="19754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2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39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37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48241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ight Arrow 4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val 106"/>
          <p:cNvSpPr/>
          <p:nvPr/>
        </p:nvSpPr>
        <p:spPr bwMode="auto">
          <a:xfrm>
            <a:off x="1486271" y="147295"/>
            <a:ext cx="327831" cy="27912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3266927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val 106"/>
          <p:cNvSpPr/>
          <p:nvPr/>
        </p:nvSpPr>
        <p:spPr bwMode="auto">
          <a:xfrm>
            <a:off x="501140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1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2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1038974" y="505898"/>
            <a:ext cx="147510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b="1" dirty="0" smtClean="0">
                <a:solidFill>
                  <a:srgbClr val="2A5968"/>
                </a:solidFill>
                <a:latin typeface="+mj-lt"/>
              </a:rPr>
              <a:t>Cadre général</a:t>
            </a:r>
            <a:endParaRPr lang="fr-FR" b="1" dirty="0">
              <a:solidFill>
                <a:srgbClr val="2A5968"/>
              </a:solidFill>
              <a:latin typeface="+mj-lt"/>
            </a:endParaRPr>
          </a:p>
        </p:txBody>
      </p:sp>
      <p:sp>
        <p:nvSpPr>
          <p:cNvPr id="36" name="object 12"/>
          <p:cNvSpPr txBox="1"/>
          <p:nvPr/>
        </p:nvSpPr>
        <p:spPr>
          <a:xfrm>
            <a:off x="2615412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449959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1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42" name="Picture 41" descr="C:\Users\pc\Desktop\Info\PFE\log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302" y="2474137"/>
            <a:ext cx="2636475" cy="1260423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7143096" y="1721541"/>
            <a:ext cx="44596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1. Le développement des web Services</a:t>
            </a:r>
          </a:p>
          <a:p>
            <a:endParaRPr lang="fr-FR" sz="2000" b="1" dirty="0" smtClean="0"/>
          </a:p>
          <a:p>
            <a:pPr marL="457200" indent="-457200">
              <a:buAutoNum type="arabicPeriod"/>
            </a:pPr>
            <a:endParaRPr lang="fr-FR" sz="2000" b="1" dirty="0" smtClean="0"/>
          </a:p>
          <a:p>
            <a:pPr marL="457200" indent="-457200">
              <a:buAutoNum type="arabicPeriod"/>
            </a:pPr>
            <a:endParaRPr lang="fr-FR" sz="2000" b="1" dirty="0"/>
          </a:p>
          <a:p>
            <a:endParaRPr lang="fr-FR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251639" y="4256237"/>
            <a:ext cx="3663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3. Le business intelligence</a:t>
            </a:r>
            <a:endParaRPr lang="fr-FR" sz="20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1272338" y="3855376"/>
            <a:ext cx="3047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+13 ans d’expérience</a:t>
            </a:r>
            <a:endParaRPr lang="fr-FR" sz="16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7168543" y="3068400"/>
            <a:ext cx="4245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2</a:t>
            </a:r>
            <a:r>
              <a:rPr lang="fr-FR" sz="2000" b="1" dirty="0" smtClean="0"/>
              <a:t>. La gestion des services client (CRM)</a:t>
            </a:r>
          </a:p>
          <a:p>
            <a:endParaRPr lang="fr-FR" sz="2000" b="1" dirty="0"/>
          </a:p>
          <a:p>
            <a:endParaRPr lang="fr-FR" sz="2000" b="1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643" y="1579504"/>
            <a:ext cx="805410" cy="589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01" y="2947210"/>
            <a:ext cx="700842" cy="5899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54" y="4193930"/>
            <a:ext cx="602732" cy="616307"/>
          </a:xfrm>
          <a:prstGeom prst="rect">
            <a:avLst/>
          </a:prstGeom>
        </p:spPr>
      </p:pic>
      <p:sp>
        <p:nvSpPr>
          <p:cNvPr id="83" name="TextBox 5"/>
          <p:cNvSpPr txBox="1">
            <a:spLocks noChangeArrowheads="1"/>
          </p:cNvSpPr>
          <p:nvPr/>
        </p:nvSpPr>
        <p:spPr bwMode="auto">
          <a:xfrm>
            <a:off x="105091" y="864650"/>
            <a:ext cx="18970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600" b="1" dirty="0" smtClean="0">
                <a:solidFill>
                  <a:schemeClr val="tx2"/>
                </a:solidFill>
                <a:latin typeface="+mn-lt"/>
              </a:rPr>
              <a:t>Organisme d’accueil </a:t>
            </a:r>
            <a:endParaRPr lang="id-ID" altLang="fr-FR" sz="1600" b="1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84" name="Group 6"/>
          <p:cNvGrpSpPr>
            <a:grpSpLocks/>
          </p:cNvGrpSpPr>
          <p:nvPr/>
        </p:nvGrpSpPr>
        <p:grpSpPr bwMode="auto">
          <a:xfrm flipV="1">
            <a:off x="203163" y="1254291"/>
            <a:ext cx="1799022" cy="64437"/>
            <a:chOff x="1775295" y="2028842"/>
            <a:chExt cx="3631535" cy="45719"/>
          </a:xfrm>
        </p:grpSpPr>
        <p:sp>
          <p:nvSpPr>
            <p:cNvPr id="85" name="Rectangle 84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86" name="Rectangle 85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87" name="Rectangle 86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88" name="Rectangle 87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89" name="Rectangle 88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90" name="Rectangle 8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40" name="Block Arc 39"/>
          <p:cNvSpPr/>
          <p:nvPr/>
        </p:nvSpPr>
        <p:spPr>
          <a:xfrm>
            <a:off x="699431" y="1386736"/>
            <a:ext cx="4780834" cy="4206768"/>
          </a:xfrm>
          <a:prstGeom prst="blockArc">
            <a:avLst>
              <a:gd name="adj1" fmla="val 16509444"/>
              <a:gd name="adj2" fmla="val 5088054"/>
              <a:gd name="adj3" fmla="val 5240"/>
            </a:avLst>
          </a:prstGeom>
          <a:gradFill>
            <a:gsLst>
              <a:gs pos="0">
                <a:srgbClr val="2A5968"/>
              </a:gs>
              <a:gs pos="100000">
                <a:srgbClr val="FF9966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12161639"/>
              <a:satOff val="-34374"/>
              <a:lumOff val="-21765"/>
              <a:alphaOff val="0"/>
            </a:schemeClr>
          </a:fillRef>
          <a:effectRef idx="0">
            <a:schemeClr val="accent5">
              <a:hueOff val="12161639"/>
              <a:satOff val="-34374"/>
              <a:lumOff val="-21765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5968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5007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4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9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4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1" grpId="0"/>
      <p:bldP spid="43" grpId="0"/>
      <p:bldP spid="46" grpId="0"/>
      <p:bldP spid="63" grpId="0"/>
      <p:bldP spid="80" grpId="0"/>
      <p:bldP spid="8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6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6786129" y="117057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6244895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015945" y="1454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33103" y="522236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62186" y="1344335"/>
            <a:ext cx="6116991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30296" y="1001895"/>
            <a:ext cx="64558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3 : « Gestion et planification du projet et de ses équipes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pic>
        <p:nvPicPr>
          <p:cNvPr id="31" name="Picture 3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47" y="2044535"/>
            <a:ext cx="5590931" cy="41736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TextBox 47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(3/6)</a:t>
            </a:r>
            <a:endParaRPr lang="fr-FR" sz="1600" b="1" dirty="0"/>
          </a:p>
        </p:txBody>
      </p:sp>
      <p:pic>
        <p:nvPicPr>
          <p:cNvPr id="54" name="Picture 5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771" y="1991923"/>
            <a:ext cx="3327400" cy="3012440"/>
          </a:xfrm>
          <a:prstGeom prst="rect">
            <a:avLst/>
          </a:prstGeom>
        </p:spPr>
      </p:pic>
      <p:pic>
        <p:nvPicPr>
          <p:cNvPr id="55" name="Picture 5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888" y="3751382"/>
            <a:ext cx="3468370" cy="3001645"/>
          </a:xfrm>
          <a:prstGeom prst="rect">
            <a:avLst/>
          </a:prstGeom>
        </p:spPr>
      </p:pic>
      <p:sp>
        <p:nvSpPr>
          <p:cNvPr id="33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40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05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6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6786129" y="117057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6244895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015945" y="1454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33103" y="522236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62186" y="1344335"/>
            <a:ext cx="6116991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30296" y="1001895"/>
            <a:ext cx="64558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3 : « Gestion et planification du projet et de ses équipes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(4/6)</a:t>
            </a:r>
            <a:endParaRPr lang="fr-FR" sz="1600" b="1" dirty="0"/>
          </a:p>
        </p:txBody>
      </p:sp>
      <p:pic>
        <p:nvPicPr>
          <p:cNvPr id="33" name="Picture 3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645" y="2257386"/>
            <a:ext cx="2771775" cy="2752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358" y="2257386"/>
            <a:ext cx="6171197" cy="2752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41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04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6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6786129" y="117057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6244895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015945" y="1454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33103" y="522236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62186" y="1344335"/>
            <a:ext cx="6116991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30296" y="1001895"/>
            <a:ext cx="64558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3 : « Gestion et planification du projet et de ses équipes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(5/6)</a:t>
            </a:r>
            <a:endParaRPr lang="fr-FR" sz="1600" b="1" dirty="0"/>
          </a:p>
        </p:txBody>
      </p:sp>
      <p:pic>
        <p:nvPicPr>
          <p:cNvPr id="31" name="Picture 3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329" y="2217697"/>
            <a:ext cx="4241427" cy="36938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" name="Picture 4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069" y="2217697"/>
            <a:ext cx="4162748" cy="37848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42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20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6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6786129" y="117057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6244895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015945" y="1454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33103" y="522236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62186" y="1344333"/>
            <a:ext cx="4536385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13348" y="1001283"/>
            <a:ext cx="64558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4 : « Gestion et planification des tâches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Digramme de cas d’utilisation</a:t>
            </a:r>
            <a:endParaRPr lang="fr-FR" sz="1600" b="1" dirty="0"/>
          </a:p>
        </p:txBody>
      </p:sp>
      <p:pic>
        <p:nvPicPr>
          <p:cNvPr id="33" name="Picture 32"/>
          <p:cNvPicPr/>
          <p:nvPr/>
        </p:nvPicPr>
        <p:blipFill>
          <a:blip r:embed="rId2"/>
          <a:stretch>
            <a:fillRect/>
          </a:stretch>
        </p:blipFill>
        <p:spPr>
          <a:xfrm>
            <a:off x="3368035" y="1952071"/>
            <a:ext cx="6259620" cy="47431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43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3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6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6786129" y="117057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6244895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015945" y="1454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33103" y="522236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62186" y="1344333"/>
            <a:ext cx="4536385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13348" y="1001283"/>
            <a:ext cx="64558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4 : « Gestion et planification des tâches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Digramme de classes</a:t>
            </a:r>
            <a:endParaRPr lang="fr-FR" sz="1600" b="1" dirty="0"/>
          </a:p>
        </p:txBody>
      </p:sp>
      <p:pic>
        <p:nvPicPr>
          <p:cNvPr id="31" name="Picture 30"/>
          <p:cNvPicPr/>
          <p:nvPr/>
        </p:nvPicPr>
        <p:blipFill>
          <a:blip r:embed="rId2"/>
          <a:stretch>
            <a:fillRect/>
          </a:stretch>
        </p:blipFill>
        <p:spPr>
          <a:xfrm>
            <a:off x="2705298" y="1991311"/>
            <a:ext cx="7013468" cy="47038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44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22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6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6786129" y="117057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6244895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015945" y="1454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33103" y="522236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62186" y="1344333"/>
            <a:ext cx="4536385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13348" y="1001283"/>
            <a:ext cx="64558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4 : « Gestion et planification des tâches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(1/5)</a:t>
            </a:r>
            <a:endParaRPr lang="fr-FR" sz="1600" b="1" dirty="0"/>
          </a:p>
        </p:txBody>
      </p:sp>
      <p:pic>
        <p:nvPicPr>
          <p:cNvPr id="33" name="Picture 3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58" y="1896430"/>
            <a:ext cx="8139783" cy="41759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24" y="3557376"/>
            <a:ext cx="5109288" cy="3135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45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69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6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6786129" y="117057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6244895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015945" y="1454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33103" y="522236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62186" y="1344333"/>
            <a:ext cx="4536385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13348" y="1001283"/>
            <a:ext cx="64558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4 : « Gestion et planification des tâches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(2/5)</a:t>
            </a:r>
            <a:endParaRPr lang="fr-FR" sz="1600" b="1" dirty="0"/>
          </a:p>
        </p:txBody>
      </p:sp>
      <p:pic>
        <p:nvPicPr>
          <p:cNvPr id="31" name="Picture 30"/>
          <p:cNvPicPr/>
          <p:nvPr/>
        </p:nvPicPr>
        <p:blipFill>
          <a:blip r:embed="rId2"/>
          <a:stretch>
            <a:fillRect/>
          </a:stretch>
        </p:blipFill>
        <p:spPr>
          <a:xfrm>
            <a:off x="2216463" y="2011724"/>
            <a:ext cx="8040405" cy="43142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182" y="1740607"/>
            <a:ext cx="8818826" cy="48269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/>
          <p:cNvPicPr/>
          <p:nvPr/>
        </p:nvPicPr>
        <p:blipFill>
          <a:blip r:embed="rId4"/>
          <a:stretch>
            <a:fillRect/>
          </a:stretch>
        </p:blipFill>
        <p:spPr>
          <a:xfrm>
            <a:off x="7239679" y="3429000"/>
            <a:ext cx="4171950" cy="3209925"/>
          </a:xfrm>
          <a:prstGeom prst="rect">
            <a:avLst/>
          </a:prstGeom>
        </p:spPr>
      </p:pic>
      <p:sp>
        <p:nvSpPr>
          <p:cNvPr id="33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46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4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650851" y="-50636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6786129" y="117057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6244895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015945" y="1454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33103" y="522236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62186" y="1344333"/>
            <a:ext cx="4536385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13348" y="1001283"/>
            <a:ext cx="64558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4 : « Gestion et planification des tâches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(3/5)</a:t>
            </a:r>
            <a:endParaRPr lang="fr-FR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46" y="1983675"/>
            <a:ext cx="6725199" cy="43272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946" y="3405339"/>
            <a:ext cx="3769564" cy="28853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0" name="Flèche courbée vers le haut 2"/>
          <p:cNvSpPr/>
          <p:nvPr/>
        </p:nvSpPr>
        <p:spPr>
          <a:xfrm rot="1174744" flipV="1">
            <a:off x="8689135" y="4409591"/>
            <a:ext cx="1014180" cy="427230"/>
          </a:xfrm>
          <a:prstGeom prst="curvedUpArrow">
            <a:avLst/>
          </a:prstGeom>
          <a:gradFill>
            <a:gsLst>
              <a:gs pos="0">
                <a:srgbClr val="2A5968"/>
              </a:gs>
              <a:gs pos="100000">
                <a:srgbClr val="FF9966"/>
              </a:gs>
              <a:gs pos="44000">
                <a:srgbClr val="2A5968"/>
              </a:gs>
            </a:gsLst>
            <a:lin ang="5400000" scaled="1"/>
          </a:gradFill>
          <a:ln>
            <a:solidFill>
              <a:srgbClr val="2A59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726" y="5016711"/>
            <a:ext cx="3324225" cy="1123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47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2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  <p:bldP spid="4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29831" y="-499232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6786129" y="117057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6244895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015945" y="1454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33103" y="522236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62186" y="1344333"/>
            <a:ext cx="4536385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13348" y="1001283"/>
            <a:ext cx="64558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4 : « Gestion et planification des tâches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(4/5)</a:t>
            </a:r>
            <a:endParaRPr lang="fr-FR" sz="1600" b="1" dirty="0"/>
          </a:p>
        </p:txBody>
      </p:sp>
      <p:pic>
        <p:nvPicPr>
          <p:cNvPr id="33" name="Picture 32"/>
          <p:cNvPicPr/>
          <p:nvPr/>
        </p:nvPicPr>
        <p:blipFill>
          <a:blip r:embed="rId2"/>
          <a:stretch>
            <a:fillRect/>
          </a:stretch>
        </p:blipFill>
        <p:spPr>
          <a:xfrm>
            <a:off x="2514079" y="1939862"/>
            <a:ext cx="7156234" cy="6951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" name="Picture 4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92" y="2750167"/>
            <a:ext cx="7084421" cy="4035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48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10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650851" y="-50636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6786129" y="117057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6244895" y="538268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015945" y="1454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33103" y="522236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62186" y="1344333"/>
            <a:ext cx="4536385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13348" y="1001283"/>
            <a:ext cx="64558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4 : « Gestion et planification des tâches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(5/5)</a:t>
            </a:r>
            <a:endParaRPr lang="fr-FR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46" y="1983675"/>
            <a:ext cx="6725199" cy="43272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946" y="3405339"/>
            <a:ext cx="3769564" cy="28853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0" name="Flèche courbée vers le haut 2"/>
          <p:cNvSpPr/>
          <p:nvPr/>
        </p:nvSpPr>
        <p:spPr>
          <a:xfrm rot="1174744" flipV="1">
            <a:off x="8689135" y="4409591"/>
            <a:ext cx="1014180" cy="427230"/>
          </a:xfrm>
          <a:prstGeom prst="curvedUpArrow">
            <a:avLst/>
          </a:prstGeom>
          <a:gradFill>
            <a:gsLst>
              <a:gs pos="0">
                <a:srgbClr val="2A5968"/>
              </a:gs>
              <a:gs pos="100000">
                <a:srgbClr val="FF9966"/>
              </a:gs>
              <a:gs pos="44000">
                <a:srgbClr val="2A5968"/>
              </a:gs>
            </a:gsLst>
            <a:lin ang="5400000" scaled="1"/>
          </a:gradFill>
          <a:ln>
            <a:solidFill>
              <a:srgbClr val="2A59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726" y="5016711"/>
            <a:ext cx="3324225" cy="1123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45" y="3385111"/>
            <a:ext cx="6806611" cy="2925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9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49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4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9164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b="1" dirty="0" smtClean="0">
                <a:solidFill>
                  <a:srgbClr val="2A5968"/>
                </a:solidFill>
                <a:latin typeface="+mj-lt"/>
              </a:rPr>
              <a:t>Cadre général</a:t>
            </a:r>
            <a:endParaRPr lang="fr-FR" b="1" dirty="0">
              <a:solidFill>
                <a:srgbClr val="2A5968"/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3266927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1" name="Oval 106"/>
          <p:cNvSpPr/>
          <p:nvPr/>
        </p:nvSpPr>
        <p:spPr bwMode="auto">
          <a:xfrm>
            <a:off x="501140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49959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62187" y="1390058"/>
            <a:ext cx="3063244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30297" y="1014047"/>
            <a:ext cx="3243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Etude et critique de l’</a:t>
            </a:r>
            <a:r>
              <a:rPr lang="fr-FR" altLang="fr-FR" sz="1800" b="1" dirty="0">
                <a:solidFill>
                  <a:schemeClr val="tx2"/>
                </a:solidFill>
                <a:latin typeface="+mn-lt"/>
              </a:rPr>
              <a:t>e</a:t>
            </a:r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xistant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58" name="Straight Connector 45"/>
          <p:cNvCxnSpPr/>
          <p:nvPr/>
        </p:nvCxnSpPr>
        <p:spPr>
          <a:xfrm>
            <a:off x="5861458" y="2304478"/>
            <a:ext cx="13140" cy="1412320"/>
          </a:xfrm>
          <a:prstGeom prst="line">
            <a:avLst/>
          </a:prstGeom>
          <a:ln w="12700">
            <a:solidFill>
              <a:srgbClr val="2A5968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45"/>
          <p:cNvCxnSpPr/>
          <p:nvPr/>
        </p:nvCxnSpPr>
        <p:spPr>
          <a:xfrm>
            <a:off x="5881477" y="3229656"/>
            <a:ext cx="0" cy="2091509"/>
          </a:xfrm>
          <a:prstGeom prst="line">
            <a:avLst/>
          </a:prstGeom>
          <a:ln w="12700">
            <a:solidFill>
              <a:srgbClr val="2A5968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485106" y="1288628"/>
            <a:ext cx="3047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Logiciels gratuits</a:t>
            </a:r>
            <a:endParaRPr lang="fr-FR" sz="1600" b="1" dirty="0"/>
          </a:p>
        </p:txBody>
      </p:sp>
      <p:pic>
        <p:nvPicPr>
          <p:cNvPr id="69" name="Picture 68" descr="C:\Users\pc\Desktop\Info\PFE\Billcom\asana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947" y="4833099"/>
            <a:ext cx="3071116" cy="131482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A3DD75D-F932-47AB-A185-FFBDE620D22E}"/>
              </a:ext>
            </a:extLst>
          </p:cNvPr>
          <p:cNvSpPr/>
          <p:nvPr/>
        </p:nvSpPr>
        <p:spPr>
          <a:xfrm>
            <a:off x="639971" y="2377550"/>
            <a:ext cx="48991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Asana : Outil de gestion des tâches permettant de planifier les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r>
              <a:rPr lang="fr-F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o-do</a:t>
            </a:r>
            <a:r>
              <a:rPr lang="fr-F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List </a:t>
            </a: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A3DD75D-F932-47AB-A185-FFBDE620D22E}"/>
              </a:ext>
            </a:extLst>
          </p:cNvPr>
          <p:cNvSpPr/>
          <p:nvPr/>
        </p:nvSpPr>
        <p:spPr>
          <a:xfrm>
            <a:off x="6099432" y="2264086"/>
            <a:ext cx="5492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Asana : Suppression facile des tâches/impossibilité de personnaliser les champs des tâches</a:t>
            </a: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A3DD75D-F932-47AB-A185-FFBDE620D22E}"/>
              </a:ext>
            </a:extLst>
          </p:cNvPr>
          <p:cNvSpPr/>
          <p:nvPr/>
        </p:nvSpPr>
        <p:spPr>
          <a:xfrm>
            <a:off x="6099432" y="3132023"/>
            <a:ext cx="5492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Bitirix24 : Absence d’un service d’administration, de gestion de suivi</a:t>
            </a: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A3DD75D-F932-47AB-A185-FFBDE620D22E}"/>
              </a:ext>
            </a:extLst>
          </p:cNvPr>
          <p:cNvSpPr/>
          <p:nvPr/>
        </p:nvSpPr>
        <p:spPr>
          <a:xfrm>
            <a:off x="651617" y="3859913"/>
            <a:ext cx="50366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Trello</a:t>
            </a:r>
            <a:r>
              <a:rPr lang="fr-F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: Un outil basé sur la gestion de projet en collaborant avec les équipes et en suivant l’avancement des tâches</a:t>
            </a: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A3DD75D-F932-47AB-A185-FFBDE620D22E}"/>
              </a:ext>
            </a:extLst>
          </p:cNvPr>
          <p:cNvSpPr/>
          <p:nvPr/>
        </p:nvSpPr>
        <p:spPr>
          <a:xfrm>
            <a:off x="698044" y="3193579"/>
            <a:ext cx="48691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Bitirix24 : Un espace de travail collaboratif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A3DD75D-F932-47AB-A185-FFBDE620D22E}"/>
              </a:ext>
            </a:extLst>
          </p:cNvPr>
          <p:cNvSpPr/>
          <p:nvPr/>
        </p:nvSpPr>
        <p:spPr>
          <a:xfrm>
            <a:off x="6125633" y="3898816"/>
            <a:ext cx="5492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Trello</a:t>
            </a:r>
            <a:r>
              <a:rPr lang="fr-F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: Problème de sécurité et de confidentialités des donnés, absence de gestion du temps et du coût</a:t>
            </a: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Not Equal 16"/>
          <p:cNvSpPr/>
          <p:nvPr/>
        </p:nvSpPr>
        <p:spPr>
          <a:xfrm>
            <a:off x="5674027" y="1872230"/>
            <a:ext cx="401142" cy="322647"/>
          </a:xfrm>
          <a:prstGeom prst="mathNotEqual">
            <a:avLst/>
          </a:prstGeom>
          <a:gradFill>
            <a:gsLst>
              <a:gs pos="0">
                <a:srgbClr val="2A5968"/>
              </a:gs>
              <a:gs pos="100000">
                <a:srgbClr val="FF996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8" name="Oval 106"/>
          <p:cNvSpPr/>
          <p:nvPr/>
        </p:nvSpPr>
        <p:spPr bwMode="auto">
          <a:xfrm>
            <a:off x="1486271" y="147295"/>
            <a:ext cx="327831" cy="27912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pic>
        <p:nvPicPr>
          <p:cNvPr id="52" name="Picture 51" descr="C:\Users\pc\Desktop\Info\PFE\Billcom\Bitrix2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825" y="5283195"/>
            <a:ext cx="3098478" cy="1335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 descr="C:\Users\pc\Desktop\Info\PFE\Billcom\trello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56" y="5425684"/>
            <a:ext cx="2835995" cy="13647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5968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2646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9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9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900"/>
                            </p:stCondLst>
                            <p:childTnLst>
                              <p:par>
                                <p:cTn id="10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  <p:bldP spid="51" grpId="0"/>
      <p:bldP spid="62" grpId="0"/>
      <p:bldP spid="72" grpId="0"/>
      <p:bldP spid="76" grpId="0"/>
      <p:bldP spid="77" grpId="0"/>
      <p:bldP spid="79" grpId="0"/>
      <p:bldP spid="81" grpId="0"/>
      <p:bldP spid="83" grpId="0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-30011" y="-12027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: Shape 9">
            <a:extLst>
              <a:ext uri="{FF2B5EF4-FFF2-40B4-BE49-F238E27FC236}">
                <a16:creationId xmlns:a16="http://schemas.microsoft.com/office/drawing/2014/main" id="{840A3E13-D89B-40EB-BB8E-1C2B1332C9B3}"/>
              </a:ext>
            </a:extLst>
          </p:cNvPr>
          <p:cNvSpPr/>
          <p:nvPr/>
        </p:nvSpPr>
        <p:spPr>
          <a:xfrm>
            <a:off x="5044440" y="0"/>
            <a:ext cx="7147560" cy="6858000"/>
          </a:xfrm>
          <a:custGeom>
            <a:avLst/>
            <a:gdLst>
              <a:gd name="connsiteX0" fmla="*/ 2408904 w 8504904"/>
              <a:gd name="connsiteY0" fmla="*/ 0 h 6858000"/>
              <a:gd name="connsiteX1" fmla="*/ 8504904 w 8504904"/>
              <a:gd name="connsiteY1" fmla="*/ 0 h 6858000"/>
              <a:gd name="connsiteX2" fmla="*/ 8504904 w 8504904"/>
              <a:gd name="connsiteY2" fmla="*/ 6858000 h 6858000"/>
              <a:gd name="connsiteX3" fmla="*/ 2408904 w 8504904"/>
              <a:gd name="connsiteY3" fmla="*/ 6858000 h 6858000"/>
              <a:gd name="connsiteX4" fmla="*/ 2408903 w 8504904"/>
              <a:gd name="connsiteY4" fmla="*/ 0 h 6858000"/>
              <a:gd name="connsiteX5" fmla="*/ 2408903 w 8504904"/>
              <a:gd name="connsiteY5" fmla="*/ 6858000 h 6858000"/>
              <a:gd name="connsiteX6" fmla="*/ 0 w 85049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4904" h="6858000">
                <a:moveTo>
                  <a:pt x="2408904" y="0"/>
                </a:moveTo>
                <a:lnTo>
                  <a:pt x="8504904" y="0"/>
                </a:lnTo>
                <a:lnTo>
                  <a:pt x="8504904" y="6858000"/>
                </a:lnTo>
                <a:lnTo>
                  <a:pt x="2408904" y="6858000"/>
                </a:lnTo>
                <a:close/>
                <a:moveTo>
                  <a:pt x="2408903" y="0"/>
                </a:moveTo>
                <a:lnTo>
                  <a:pt x="240890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E90694E2-DC0F-45F3-9A3A-E99A3E6FB7D9}"/>
              </a:ext>
            </a:extLst>
          </p:cNvPr>
          <p:cNvSpPr/>
          <p:nvPr/>
        </p:nvSpPr>
        <p:spPr>
          <a:xfrm>
            <a:off x="2941330" y="0"/>
            <a:ext cx="8280000" cy="6858000"/>
          </a:xfrm>
          <a:prstGeom prst="parallelogram">
            <a:avLst>
              <a:gd name="adj" fmla="val 87796"/>
            </a:avLst>
          </a:prstGeom>
          <a:gradFill>
            <a:gsLst>
              <a:gs pos="0">
                <a:srgbClr val="FF9933"/>
              </a:gs>
              <a:gs pos="100000">
                <a:srgbClr val="2A5968"/>
              </a:gs>
            </a:gsLst>
            <a:lin ang="5400000" scaled="1"/>
          </a:gradFill>
          <a:ln>
            <a:noFill/>
          </a:ln>
          <a:effectLst>
            <a:outerShdw blurRad="3810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E90694E2-DC0F-45F3-9A3A-E99A3E6FB7D9}"/>
              </a:ext>
            </a:extLst>
          </p:cNvPr>
          <p:cNvSpPr/>
          <p:nvPr/>
        </p:nvSpPr>
        <p:spPr>
          <a:xfrm>
            <a:off x="925431" y="-12027"/>
            <a:ext cx="8280000" cy="6858000"/>
          </a:xfrm>
          <a:prstGeom prst="parallelogram">
            <a:avLst>
              <a:gd name="adj" fmla="val 87796"/>
            </a:avLst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noFill/>
          </a:ln>
          <a:effectLst>
            <a:outerShdw blurRad="3810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2" name="Freeform: Shape 14">
            <a:extLst>
              <a:ext uri="{FF2B5EF4-FFF2-40B4-BE49-F238E27FC236}">
                <a16:creationId xmlns:a16="http://schemas.microsoft.com/office/drawing/2014/main" id="{96CDE422-AB7F-4882-AF80-8B13DA67A169}"/>
              </a:ext>
            </a:extLst>
          </p:cNvPr>
          <p:cNvSpPr/>
          <p:nvPr/>
        </p:nvSpPr>
        <p:spPr>
          <a:xfrm flipH="1" flipV="1">
            <a:off x="4164036" y="4262511"/>
            <a:ext cx="8027963" cy="2595489"/>
          </a:xfrm>
          <a:custGeom>
            <a:avLst/>
            <a:gdLst>
              <a:gd name="connsiteX0" fmla="*/ 0 w 6812981"/>
              <a:gd name="connsiteY0" fmla="*/ 0 h 2103120"/>
              <a:gd name="connsiteX1" fmla="*/ 6812981 w 6812981"/>
              <a:gd name="connsiteY1" fmla="*/ 0 h 2103120"/>
              <a:gd name="connsiteX2" fmla="*/ 4966525 w 6812981"/>
              <a:gd name="connsiteY2" fmla="*/ 2103120 h 2103120"/>
              <a:gd name="connsiteX3" fmla="*/ 0 w 6812981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2981" h="2103120">
                <a:moveTo>
                  <a:pt x="0" y="0"/>
                </a:moveTo>
                <a:lnTo>
                  <a:pt x="6812981" y="0"/>
                </a:lnTo>
                <a:lnTo>
                  <a:pt x="4966525" y="2103120"/>
                </a:lnTo>
                <a:lnTo>
                  <a:pt x="0" y="2103120"/>
                </a:lnTo>
                <a:close/>
              </a:path>
            </a:pathLst>
          </a:custGeom>
          <a:gradFill>
            <a:gsLst>
              <a:gs pos="0">
                <a:srgbClr val="FF9966"/>
              </a:gs>
              <a:gs pos="100000">
                <a:srgbClr val="2A596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Rectangle 60"/>
          <p:cNvSpPr/>
          <p:nvPr/>
        </p:nvSpPr>
        <p:spPr>
          <a:xfrm>
            <a:off x="-650622" y="1726032"/>
            <a:ext cx="54603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sz="4800" b="1" dirty="0" smtClean="0"/>
          </a:p>
          <a:p>
            <a:pPr algn="ctr"/>
            <a:r>
              <a:rPr lang="fr-FR" sz="4800" b="1" dirty="0" smtClean="0"/>
              <a:t>Release</a:t>
            </a:r>
          </a:p>
          <a:p>
            <a:pPr algn="ctr"/>
            <a:r>
              <a:rPr lang="fr-FR" sz="4800" b="1" dirty="0" smtClean="0"/>
              <a:t>3</a:t>
            </a:r>
            <a:endParaRPr lang="fr-FR" sz="4800" dirty="0"/>
          </a:p>
          <a:p>
            <a:pPr algn="ctr"/>
            <a:r>
              <a:rPr lang="fr-FR" b="1" dirty="0" smtClean="0">
                <a:solidFill>
                  <a:schemeClr val="bg2"/>
                </a:solidFill>
              </a:rPr>
              <a:t> </a:t>
            </a:r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1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50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5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79018" y="-620695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8155536" y="113836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7661180" y="537650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6876821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6047252" y="596077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62186" y="1298616"/>
            <a:ext cx="5335229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62317" y="932703"/>
            <a:ext cx="61689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5 : « Gestion des  évènements et des notifications»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Diagramme de cas d’utilisation</a:t>
            </a:r>
            <a:endParaRPr lang="fr-FR" b="1" dirty="0"/>
          </a:p>
        </p:txBody>
      </p:sp>
      <p:pic>
        <p:nvPicPr>
          <p:cNvPr id="31" name="Picture 3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775" y="1906150"/>
            <a:ext cx="7433188" cy="49518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51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51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-70338" y="-98474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448608" y="125528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8155536" y="113836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7661180" y="537650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6876821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6047252" y="596077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62186" y="1298616"/>
            <a:ext cx="5335229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62317" y="932703"/>
            <a:ext cx="61689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5 : « Gestion des  évènements et des notifications»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Diagramme de classes</a:t>
            </a:r>
            <a:endParaRPr lang="fr-FR" b="1" dirty="0"/>
          </a:p>
        </p:txBody>
      </p:sp>
      <p:pic>
        <p:nvPicPr>
          <p:cNvPr id="40" name="Picture 3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181" y="1982019"/>
            <a:ext cx="8209234" cy="47001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52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-70338" y="-98474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448608" y="125528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8155536" y="113836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7661180" y="537650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6876821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6047252" y="596077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62186" y="1298616"/>
            <a:ext cx="5335229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62317" y="932703"/>
            <a:ext cx="61689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5 : « Gestion des  évènements et des notifications»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Diagramme de séquences</a:t>
            </a:r>
            <a:endParaRPr lang="fr-FR" b="1" dirty="0"/>
          </a:p>
        </p:txBody>
      </p:sp>
      <p:pic>
        <p:nvPicPr>
          <p:cNvPr id="31" name="Picture 3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59" y="1934421"/>
            <a:ext cx="10197123" cy="46244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53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02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-70338" y="-98474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448608" y="125528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8155536" y="113836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7661180" y="537650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6876821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6047252" y="596077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62186" y="1298616"/>
            <a:ext cx="5335229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62317" y="932703"/>
            <a:ext cx="61689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5 : « Gestion des  évènements et des notifications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Réalisation (1/5)</a:t>
            </a:r>
            <a:endParaRPr lang="fr-FR" b="1" dirty="0"/>
          </a:p>
        </p:txBody>
      </p:sp>
      <p:pic>
        <p:nvPicPr>
          <p:cNvPr id="31" name="Picture 30"/>
          <p:cNvPicPr/>
          <p:nvPr/>
        </p:nvPicPr>
        <p:blipFill>
          <a:blip r:embed="rId2"/>
          <a:stretch>
            <a:fillRect/>
          </a:stretch>
        </p:blipFill>
        <p:spPr>
          <a:xfrm>
            <a:off x="1401124" y="2105591"/>
            <a:ext cx="9093373" cy="44710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Rectangle 47"/>
          <p:cNvSpPr/>
          <p:nvPr/>
        </p:nvSpPr>
        <p:spPr>
          <a:xfrm>
            <a:off x="6876821" y="4184517"/>
            <a:ext cx="1409050" cy="260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9" name="Picture 4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1" y="2063291"/>
            <a:ext cx="4629150" cy="2781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54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-70338" y="-98474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448608" y="125528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8155536" y="113836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7661180" y="537650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6876821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6047252" y="596077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62186" y="1298616"/>
            <a:ext cx="5335229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62317" y="932703"/>
            <a:ext cx="61689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5 : « Gestion des  évènements et des notifications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Réalisation (2/5)</a:t>
            </a:r>
            <a:endParaRPr lang="fr-FR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372" y="2006103"/>
            <a:ext cx="3933825" cy="28382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05" y="3704345"/>
            <a:ext cx="3841537" cy="27998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916" y="3704345"/>
            <a:ext cx="3456973" cy="28070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55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5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-70338" y="-98474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448608" y="125528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8155536" y="113836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7661180" y="537650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6876821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6047252" y="596077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62186" y="1298616"/>
            <a:ext cx="5335229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62317" y="932703"/>
            <a:ext cx="61689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5 : « Gestion des  évènements et des notifications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Réalisation (3/5)</a:t>
            </a:r>
            <a:endParaRPr lang="fr-FR" b="1" dirty="0"/>
          </a:p>
        </p:txBody>
      </p:sp>
      <p:pic>
        <p:nvPicPr>
          <p:cNvPr id="40" name="Picture 3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496" y="1949500"/>
            <a:ext cx="2935466" cy="45518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48" name="Straight Connector 47"/>
          <p:cNvCxnSpPr>
            <a:cxnSpLocks/>
          </p:cNvCxnSpPr>
          <p:nvPr/>
        </p:nvCxnSpPr>
        <p:spPr>
          <a:xfrm>
            <a:off x="2375672" y="2104074"/>
            <a:ext cx="20905" cy="4351915"/>
          </a:xfrm>
          <a:prstGeom prst="line">
            <a:avLst/>
          </a:prstGeom>
          <a:ln w="38100" cap="rnd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2262799" y="2140622"/>
            <a:ext cx="1290253" cy="700923"/>
            <a:chOff x="8667779" y="4265324"/>
            <a:chExt cx="3952846" cy="2228850"/>
          </a:xfrm>
        </p:grpSpPr>
        <p:sp>
          <p:nvSpPr>
            <p:cNvPr id="52" name="Rectangle 51"/>
            <p:cNvSpPr/>
            <p:nvPr/>
          </p:nvSpPr>
          <p:spPr>
            <a:xfrm flipH="1">
              <a:off x="9149715" y="5356890"/>
              <a:ext cx="265176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53" name="Right Bracket 52"/>
            <p:cNvSpPr/>
            <p:nvPr/>
          </p:nvSpPr>
          <p:spPr>
            <a:xfrm flipH="1">
              <a:off x="11801475" y="4265324"/>
              <a:ext cx="819150" cy="2228850"/>
            </a:xfrm>
            <a:prstGeom prst="rightBracket">
              <a:avLst>
                <a:gd name="adj" fmla="val 0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54" name="Oval 53"/>
            <p:cNvSpPr/>
            <p:nvPr/>
          </p:nvSpPr>
          <p:spPr>
            <a:xfrm>
              <a:off x="8667779" y="4982372"/>
              <a:ext cx="794754" cy="7947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3282884" y="2193898"/>
            <a:ext cx="151425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90170" lvl="0" rtl="0">
              <a:lnSpc>
                <a:spcPct val="150000"/>
              </a:lnSpc>
              <a:spcAft>
                <a:spcPts val="25"/>
              </a:spcAft>
              <a:tabLst>
                <a:tab pos="1170305" algn="l"/>
              </a:tabLst>
            </a:pPr>
            <a:r>
              <a:rPr lang="fr-F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Times New Roman" panose="02020603050405020304" pitchFamily="18" charset="0"/>
              </a:rPr>
              <a:t>Projet</a:t>
            </a:r>
            <a:endParaRPr lang="fr-TN" sz="1600" b="1" dirty="0">
              <a:solidFill>
                <a:schemeClr val="tx1">
                  <a:lumMod val="95000"/>
                  <a:lumOff val="5000"/>
                </a:schemeClr>
              </a:solidFill>
              <a:effectLst/>
              <a:ea typeface="Times New Roman" panose="02020603050405020304" pitchFamily="18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193726" y="3238201"/>
            <a:ext cx="1294552" cy="554238"/>
            <a:chOff x="5572125" y="6705600"/>
            <a:chExt cx="3928508" cy="2228850"/>
          </a:xfrm>
        </p:grpSpPr>
        <p:sp>
          <p:nvSpPr>
            <p:cNvPr id="57" name="Rectangle 56"/>
            <p:cNvSpPr/>
            <p:nvPr/>
          </p:nvSpPr>
          <p:spPr>
            <a:xfrm>
              <a:off x="6391275" y="7797166"/>
              <a:ext cx="2651760" cy="45719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2A59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58" name="Right Bracket 57"/>
            <p:cNvSpPr/>
            <p:nvPr/>
          </p:nvSpPr>
          <p:spPr>
            <a:xfrm>
              <a:off x="5572125" y="6705600"/>
              <a:ext cx="819150" cy="2228850"/>
            </a:xfrm>
            <a:prstGeom prst="rightBracket">
              <a:avLst>
                <a:gd name="adj" fmla="val 0"/>
              </a:avLst>
            </a:prstGeom>
            <a:ln w="28575">
              <a:solidFill>
                <a:srgbClr val="2A59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59" name="Oval 58"/>
            <p:cNvSpPr/>
            <p:nvPr/>
          </p:nvSpPr>
          <p:spPr>
            <a:xfrm>
              <a:off x="8705879" y="7422648"/>
              <a:ext cx="794754" cy="794754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2A59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9122" y="3225707"/>
            <a:ext cx="1174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90170" lvl="0" rtl="0">
              <a:lnSpc>
                <a:spcPct val="150000"/>
              </a:lnSpc>
              <a:spcAft>
                <a:spcPts val="25"/>
              </a:spcAft>
              <a:tabLst>
                <a:tab pos="1170305" algn="l"/>
              </a:tabLst>
            </a:pPr>
            <a:r>
              <a:rPr lang="fr-F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Times New Roman" panose="02020603050405020304" pitchFamily="18" charset="0"/>
              </a:rPr>
              <a:t>Equipes</a:t>
            </a:r>
            <a:endParaRPr lang="fr-TN" sz="1600" b="1" dirty="0">
              <a:solidFill>
                <a:schemeClr val="tx1">
                  <a:lumMod val="95000"/>
                  <a:lumOff val="5000"/>
                </a:schemeClr>
              </a:solidFill>
              <a:effectLst/>
              <a:ea typeface="Times New Roman" panose="02020603050405020304" pitchFamily="18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2290032" y="4225436"/>
            <a:ext cx="1290253" cy="700923"/>
            <a:chOff x="8667779" y="4265324"/>
            <a:chExt cx="3952846" cy="2228850"/>
          </a:xfrm>
        </p:grpSpPr>
        <p:sp>
          <p:nvSpPr>
            <p:cNvPr id="62" name="Rectangle 61"/>
            <p:cNvSpPr/>
            <p:nvPr/>
          </p:nvSpPr>
          <p:spPr>
            <a:xfrm flipH="1">
              <a:off x="9149715" y="5356890"/>
              <a:ext cx="265176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63" name="Right Bracket 62"/>
            <p:cNvSpPr/>
            <p:nvPr/>
          </p:nvSpPr>
          <p:spPr>
            <a:xfrm flipH="1">
              <a:off x="11801475" y="4265324"/>
              <a:ext cx="819150" cy="2228850"/>
            </a:xfrm>
            <a:prstGeom prst="rightBracket">
              <a:avLst>
                <a:gd name="adj" fmla="val 0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64" name="Oval 63"/>
            <p:cNvSpPr/>
            <p:nvPr/>
          </p:nvSpPr>
          <p:spPr>
            <a:xfrm>
              <a:off x="8667779" y="4982372"/>
              <a:ext cx="794754" cy="7947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3346886" y="4297433"/>
            <a:ext cx="97694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90170" lvl="0" rtl="0">
              <a:lnSpc>
                <a:spcPct val="150000"/>
              </a:lnSpc>
              <a:spcAft>
                <a:spcPts val="25"/>
              </a:spcAft>
              <a:tabLst>
                <a:tab pos="1170305" algn="l"/>
              </a:tabLst>
            </a:pPr>
            <a:r>
              <a:rPr lang="fr-F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Times New Roman" panose="02020603050405020304" pitchFamily="18" charset="0"/>
              </a:rPr>
              <a:t>Tâches</a:t>
            </a:r>
            <a:endParaRPr lang="fr-TN" sz="1600" b="1" dirty="0">
              <a:solidFill>
                <a:schemeClr val="tx1">
                  <a:lumMod val="95000"/>
                  <a:lumOff val="5000"/>
                </a:schemeClr>
              </a:solidFill>
              <a:effectLst/>
              <a:ea typeface="Times New Roman" panose="02020603050405020304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1191931" y="5218946"/>
            <a:ext cx="1294552" cy="554238"/>
            <a:chOff x="5572125" y="6705600"/>
            <a:chExt cx="3928508" cy="2228850"/>
          </a:xfrm>
        </p:grpSpPr>
        <p:sp>
          <p:nvSpPr>
            <p:cNvPr id="67" name="Rectangle 66"/>
            <p:cNvSpPr/>
            <p:nvPr/>
          </p:nvSpPr>
          <p:spPr>
            <a:xfrm>
              <a:off x="6391275" y="7797166"/>
              <a:ext cx="2651760" cy="45719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2A59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68" name="Right Bracket 67"/>
            <p:cNvSpPr/>
            <p:nvPr/>
          </p:nvSpPr>
          <p:spPr>
            <a:xfrm>
              <a:off x="5572125" y="6705600"/>
              <a:ext cx="819150" cy="2228850"/>
            </a:xfrm>
            <a:prstGeom prst="rightBracket">
              <a:avLst>
                <a:gd name="adj" fmla="val 0"/>
              </a:avLst>
            </a:prstGeom>
            <a:ln w="28575">
              <a:solidFill>
                <a:srgbClr val="2A59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69" name="Oval 68"/>
            <p:cNvSpPr/>
            <p:nvPr/>
          </p:nvSpPr>
          <p:spPr>
            <a:xfrm>
              <a:off x="8705879" y="7422648"/>
              <a:ext cx="794754" cy="794754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2A59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277411" y="5218946"/>
            <a:ext cx="151425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90170" lvl="0" rtl="0">
              <a:lnSpc>
                <a:spcPct val="150000"/>
              </a:lnSpc>
              <a:spcAft>
                <a:spcPts val="25"/>
              </a:spcAft>
              <a:tabLst>
                <a:tab pos="1170305" algn="l"/>
              </a:tabLst>
            </a:pPr>
            <a:r>
              <a:rPr lang="fr-F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Times New Roman" panose="02020603050405020304" pitchFamily="18" charset="0"/>
              </a:rPr>
              <a:t>Evènements</a:t>
            </a:r>
            <a:endParaRPr lang="fr-TN" sz="1600" b="1" dirty="0">
              <a:solidFill>
                <a:schemeClr val="tx1">
                  <a:lumMod val="95000"/>
                  <a:lumOff val="5000"/>
                </a:schemeClr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71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56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56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-8909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458141" y="-9063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8155536" y="113836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7661180" y="537650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6876821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6047252" y="596077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62186" y="1298616"/>
            <a:ext cx="5335229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62317" y="932703"/>
            <a:ext cx="61689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5 : « Gestion des  évènements et des notifications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(4/5)</a:t>
            </a:r>
            <a:endParaRPr lang="fr-FR" sz="1600" b="1" dirty="0"/>
          </a:p>
        </p:txBody>
      </p:sp>
      <p:cxnSp>
        <p:nvCxnSpPr>
          <p:cNvPr id="48" name="Straight Connector 47"/>
          <p:cNvCxnSpPr>
            <a:cxnSpLocks/>
          </p:cNvCxnSpPr>
          <p:nvPr/>
        </p:nvCxnSpPr>
        <p:spPr>
          <a:xfrm flipH="1">
            <a:off x="2027381" y="2490864"/>
            <a:ext cx="26860" cy="2849971"/>
          </a:xfrm>
          <a:prstGeom prst="line">
            <a:avLst/>
          </a:prstGeom>
          <a:ln w="38100" cap="rnd">
            <a:solidFill>
              <a:schemeClr val="tx1">
                <a:lumMod val="40000"/>
                <a:lumOff val="60000"/>
              </a:schemeClr>
            </a:solidFill>
            <a:prstDash val="sysDot"/>
            <a:miter lim="800000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1932826" y="2954996"/>
            <a:ext cx="1290253" cy="700923"/>
            <a:chOff x="8667779" y="4265324"/>
            <a:chExt cx="3952846" cy="2228850"/>
          </a:xfrm>
        </p:grpSpPr>
        <p:sp>
          <p:nvSpPr>
            <p:cNvPr id="62" name="Rectangle 61"/>
            <p:cNvSpPr/>
            <p:nvPr/>
          </p:nvSpPr>
          <p:spPr>
            <a:xfrm flipH="1">
              <a:off x="9149715" y="5356890"/>
              <a:ext cx="265176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63" name="Right Bracket 62"/>
            <p:cNvSpPr/>
            <p:nvPr/>
          </p:nvSpPr>
          <p:spPr>
            <a:xfrm flipH="1">
              <a:off x="11801475" y="4265324"/>
              <a:ext cx="819150" cy="2228850"/>
            </a:xfrm>
            <a:prstGeom prst="rightBracket">
              <a:avLst>
                <a:gd name="adj" fmla="val 0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64" name="Oval 63"/>
            <p:cNvSpPr/>
            <p:nvPr/>
          </p:nvSpPr>
          <p:spPr>
            <a:xfrm>
              <a:off x="8667779" y="4982372"/>
              <a:ext cx="794754" cy="7947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3079705" y="3009629"/>
            <a:ext cx="97694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90170" lvl="0" rtl="0">
              <a:lnSpc>
                <a:spcPct val="150000"/>
              </a:lnSpc>
              <a:spcAft>
                <a:spcPts val="25"/>
              </a:spcAft>
              <a:tabLst>
                <a:tab pos="1170305" algn="l"/>
              </a:tabLst>
            </a:pPr>
            <a:r>
              <a:rPr lang="fr-F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Times New Roman" panose="02020603050405020304" pitchFamily="18" charset="0"/>
              </a:rPr>
              <a:t>Tâches</a:t>
            </a:r>
            <a:endParaRPr lang="fr-TN" sz="1600" b="1" dirty="0">
              <a:solidFill>
                <a:schemeClr val="tx1">
                  <a:lumMod val="95000"/>
                  <a:lumOff val="5000"/>
                </a:schemeClr>
              </a:solidFill>
              <a:effectLst/>
              <a:ea typeface="Times New Roman" panose="02020603050405020304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906690" y="4108314"/>
            <a:ext cx="1294552" cy="554238"/>
            <a:chOff x="5572125" y="6705600"/>
            <a:chExt cx="3928508" cy="2228850"/>
          </a:xfrm>
        </p:grpSpPr>
        <p:sp>
          <p:nvSpPr>
            <p:cNvPr id="67" name="Rectangle 66"/>
            <p:cNvSpPr/>
            <p:nvPr/>
          </p:nvSpPr>
          <p:spPr>
            <a:xfrm>
              <a:off x="6391275" y="7797166"/>
              <a:ext cx="2651760" cy="45719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2A59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68" name="Right Bracket 67"/>
            <p:cNvSpPr/>
            <p:nvPr/>
          </p:nvSpPr>
          <p:spPr>
            <a:xfrm>
              <a:off x="5572125" y="6705600"/>
              <a:ext cx="819150" cy="2228850"/>
            </a:xfrm>
            <a:prstGeom prst="rightBracket">
              <a:avLst>
                <a:gd name="adj" fmla="val 0"/>
              </a:avLst>
            </a:prstGeom>
            <a:ln w="28575">
              <a:solidFill>
                <a:srgbClr val="2A59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69" name="Oval 68"/>
            <p:cNvSpPr/>
            <p:nvPr/>
          </p:nvSpPr>
          <p:spPr>
            <a:xfrm>
              <a:off x="8705879" y="7422648"/>
              <a:ext cx="794754" cy="794754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2A59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9708" y="4095905"/>
            <a:ext cx="151425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90170" lvl="0" rtl="0">
              <a:lnSpc>
                <a:spcPct val="150000"/>
              </a:lnSpc>
              <a:spcAft>
                <a:spcPts val="25"/>
              </a:spcAft>
              <a:tabLst>
                <a:tab pos="1170305" algn="l"/>
              </a:tabLst>
            </a:pPr>
            <a:r>
              <a:rPr lang="fr-F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Times New Roman" panose="02020603050405020304" pitchFamily="18" charset="0"/>
              </a:rPr>
              <a:t>Evènements</a:t>
            </a:r>
            <a:endParaRPr lang="fr-TN" sz="1600" b="1" dirty="0">
              <a:solidFill>
                <a:schemeClr val="tx1">
                  <a:lumMod val="95000"/>
                  <a:lumOff val="5000"/>
                </a:schemeClr>
              </a:solidFill>
              <a:effectLst/>
              <a:ea typeface="Times New Roman" panose="02020603050405020304" pitchFamily="18" charset="0"/>
            </a:endParaRPr>
          </a:p>
        </p:txBody>
      </p:sp>
      <p:pic>
        <p:nvPicPr>
          <p:cNvPr id="71" name="Picture 7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31" y="2490864"/>
            <a:ext cx="6603787" cy="3480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9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57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80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-8909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458141" y="-9063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8155536" y="113836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7661180" y="537650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6876821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6047252" y="596077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62186" y="1298616"/>
            <a:ext cx="5335229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62317" y="932703"/>
            <a:ext cx="61689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5 : « Gestion des  évènements et des notifications 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1385" y="1553398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(5/5)</a:t>
            </a:r>
            <a:endParaRPr lang="fr-FR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32" y="2453444"/>
            <a:ext cx="5600700" cy="30393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Nouvelle réunion de canal-20210928_211500-Enregistrement de la réunion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72521" y="2453444"/>
            <a:ext cx="5713952" cy="30393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" name="Flèche courbée vers le haut 2"/>
          <p:cNvSpPr/>
          <p:nvPr/>
        </p:nvSpPr>
        <p:spPr>
          <a:xfrm flipV="1">
            <a:off x="5487632" y="1960478"/>
            <a:ext cx="1014180" cy="427230"/>
          </a:xfrm>
          <a:prstGeom prst="curvedUpArrow">
            <a:avLst/>
          </a:prstGeom>
          <a:gradFill>
            <a:gsLst>
              <a:gs pos="0">
                <a:srgbClr val="2A5968"/>
              </a:gs>
              <a:gs pos="100000">
                <a:srgbClr val="FF9966"/>
              </a:gs>
              <a:gs pos="44000">
                <a:srgbClr val="2A5968"/>
              </a:gs>
            </a:gsLst>
            <a:lin ang="5400000" scaled="1"/>
          </a:gradFill>
          <a:ln>
            <a:solidFill>
              <a:srgbClr val="2A59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58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40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  <p:bldP spid="3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458141" y="-9063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8155536" y="113836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7661180" y="537650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6876821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6047252" y="596077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79122" y="1251558"/>
            <a:ext cx="3961171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62317" y="932911"/>
            <a:ext cx="61689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</a:t>
            </a:r>
            <a:r>
              <a:rPr lang="fr-FR" altLang="fr-FR" sz="1800" b="1" dirty="0">
                <a:solidFill>
                  <a:schemeClr val="tx2"/>
                </a:solidFill>
                <a:latin typeface="+mn-lt"/>
              </a:rPr>
              <a:t>6</a:t>
            </a:r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 : « Gestion des  tableaux de bord»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40293" y="1306340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Diagramme de cas d’utilisation</a:t>
            </a:r>
            <a:endParaRPr lang="fr-FR" sz="1600" b="1" dirty="0"/>
          </a:p>
        </p:txBody>
      </p:sp>
      <p:pic>
        <p:nvPicPr>
          <p:cNvPr id="40" name="Picture 3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567" y="1682497"/>
            <a:ext cx="7451975" cy="50624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59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13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9164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51830" y="47748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55363" y="5493024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74443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b="1" dirty="0" smtClean="0">
                <a:solidFill>
                  <a:srgbClr val="2A5968"/>
                </a:solidFill>
                <a:latin typeface="+mj-lt"/>
              </a:rPr>
              <a:t>Cadre général</a:t>
            </a:r>
            <a:endParaRPr lang="fr-FR" b="1" dirty="0">
              <a:solidFill>
                <a:srgbClr val="2A5968"/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3266927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1" name="Oval 106"/>
          <p:cNvSpPr/>
          <p:nvPr/>
        </p:nvSpPr>
        <p:spPr bwMode="auto">
          <a:xfrm>
            <a:off x="501140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49959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62187" y="1390058"/>
            <a:ext cx="3063244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30297" y="1014047"/>
            <a:ext cx="3243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Etude et critique de l’</a:t>
            </a:r>
            <a:r>
              <a:rPr lang="fr-FR" altLang="fr-FR" sz="1800" b="1" dirty="0">
                <a:solidFill>
                  <a:schemeClr val="tx2"/>
                </a:solidFill>
                <a:latin typeface="+mn-lt"/>
              </a:rPr>
              <a:t>e</a:t>
            </a:r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xistant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499596" y="1251111"/>
            <a:ext cx="3047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Logiciels payants</a:t>
            </a:r>
            <a:endParaRPr lang="fr-FR" sz="16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66" y="2001414"/>
            <a:ext cx="4792064" cy="26150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321" y="3041566"/>
            <a:ext cx="5592299" cy="3058404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6A3DD75D-F932-47AB-A185-FFBDE620D22E}"/>
              </a:ext>
            </a:extLst>
          </p:cNvPr>
          <p:cNvSpPr/>
          <p:nvPr/>
        </p:nvSpPr>
        <p:spPr>
          <a:xfrm>
            <a:off x="10014144" y="2970377"/>
            <a:ext cx="16911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Coût élevé</a:t>
            </a: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9282908" y="3410321"/>
            <a:ext cx="507673" cy="107308"/>
          </a:xfrm>
          <a:prstGeom prst="rightArrow">
            <a:avLst/>
          </a:prstGeom>
          <a:gradFill>
            <a:gsLst>
              <a:gs pos="0">
                <a:srgbClr val="2A5968"/>
              </a:gs>
              <a:gs pos="100000">
                <a:srgbClr val="FF996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A3DD75D-F932-47AB-A185-FFBDE620D22E}"/>
              </a:ext>
            </a:extLst>
          </p:cNvPr>
          <p:cNvSpPr/>
          <p:nvPr/>
        </p:nvSpPr>
        <p:spPr>
          <a:xfrm>
            <a:off x="10001512" y="3677014"/>
            <a:ext cx="19982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Fonctionnalités limitées</a:t>
            </a: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Oval 106"/>
          <p:cNvSpPr/>
          <p:nvPr/>
        </p:nvSpPr>
        <p:spPr bwMode="auto">
          <a:xfrm>
            <a:off x="1486271" y="147295"/>
            <a:ext cx="327831" cy="27912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8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5968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7958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4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9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4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  <p:bldP spid="51" grpId="0"/>
      <p:bldP spid="62" grpId="0"/>
      <p:bldP spid="90" grpId="0"/>
      <p:bldP spid="26" grpId="0" animBg="1"/>
      <p:bldP spid="9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458141" y="-9063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8155536" y="113836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7661180" y="537650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6876821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6047252" y="596077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79122" y="1251558"/>
            <a:ext cx="3961171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62317" y="932911"/>
            <a:ext cx="61689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</a:t>
            </a:r>
            <a:r>
              <a:rPr lang="fr-FR" altLang="fr-FR" sz="1800" b="1" dirty="0">
                <a:solidFill>
                  <a:schemeClr val="tx2"/>
                </a:solidFill>
                <a:latin typeface="+mn-lt"/>
              </a:rPr>
              <a:t>6</a:t>
            </a:r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 : « Gestion des  tableaux de bord»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40293" y="1306340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(1/7)</a:t>
            </a:r>
            <a:endParaRPr lang="fr-FR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27" y="2765418"/>
            <a:ext cx="7075740" cy="34844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9" name="Скругленный прямоугольник 74">
            <a:extLst>
              <a:ext uri="{FF2B5EF4-FFF2-40B4-BE49-F238E27FC236}">
                <a16:creationId xmlns:a16="http://schemas.microsoft.com/office/drawing/2014/main" id="{EFCFC5E5-B418-47CE-B7FA-5D4DCBFCA90F}"/>
              </a:ext>
            </a:extLst>
          </p:cNvPr>
          <p:cNvSpPr/>
          <p:nvPr/>
        </p:nvSpPr>
        <p:spPr>
          <a:xfrm flipV="1">
            <a:off x="1489598" y="2073133"/>
            <a:ext cx="4796488" cy="3204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A5968"/>
              </a:gs>
              <a:gs pos="100000">
                <a:srgbClr val="FF9966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2708750" y="2035997"/>
            <a:ext cx="275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Statut « Completed »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2" name="Скругленный прямоугольник 74">
            <a:extLst>
              <a:ext uri="{FF2B5EF4-FFF2-40B4-BE49-F238E27FC236}">
                <a16:creationId xmlns:a16="http://schemas.microsoft.com/office/drawing/2014/main" id="{EFCFC5E5-B418-47CE-B7FA-5D4DCBFCA90F}"/>
              </a:ext>
            </a:extLst>
          </p:cNvPr>
          <p:cNvSpPr/>
          <p:nvPr/>
        </p:nvSpPr>
        <p:spPr>
          <a:xfrm flipV="1">
            <a:off x="7245159" y="2016747"/>
            <a:ext cx="4796488" cy="3204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A5968"/>
              </a:gs>
              <a:gs pos="100000">
                <a:srgbClr val="FF9966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/>
          <p:cNvSpPr txBox="1"/>
          <p:nvPr/>
        </p:nvSpPr>
        <p:spPr>
          <a:xfrm>
            <a:off x="8602542" y="1972650"/>
            <a:ext cx="275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Statut « </a:t>
            </a:r>
            <a:r>
              <a:rPr lang="fr-FR" dirty="0" err="1" smtClean="0">
                <a:solidFill>
                  <a:schemeClr val="bg1"/>
                </a:solidFill>
              </a:rPr>
              <a:t>Delayed</a:t>
            </a:r>
            <a:r>
              <a:rPr lang="fr-FR" dirty="0" smtClean="0">
                <a:solidFill>
                  <a:schemeClr val="bg1"/>
                </a:solidFill>
              </a:rPr>
              <a:t> »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202" y="4377814"/>
            <a:ext cx="5145087" cy="23145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4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60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59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9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3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9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  <p:bldP spid="49" grpId="0" animBg="1"/>
      <p:bldP spid="5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458141" y="-9063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8155536" y="113836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7661180" y="537650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6876821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6047252" y="596077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79122" y="1251558"/>
            <a:ext cx="3961171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62317" y="932911"/>
            <a:ext cx="61689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</a:t>
            </a:r>
            <a:r>
              <a:rPr lang="fr-FR" altLang="fr-FR" sz="1800" b="1" dirty="0">
                <a:solidFill>
                  <a:schemeClr val="tx2"/>
                </a:solidFill>
                <a:latin typeface="+mn-lt"/>
              </a:rPr>
              <a:t>6</a:t>
            </a:r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 : « Gestion des  tableaux de bord»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40293" y="1306340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(2/7)</a:t>
            </a:r>
            <a:endParaRPr lang="fr-FR" sz="1600" b="1" dirty="0"/>
          </a:p>
        </p:txBody>
      </p:sp>
      <p:pic>
        <p:nvPicPr>
          <p:cNvPr id="40" name="Picture 3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591" y="1861793"/>
            <a:ext cx="5621406" cy="47702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3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61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96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458141" y="-9063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8155536" y="113836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7661180" y="537650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6876821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6047252" y="596077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79122" y="1251558"/>
            <a:ext cx="3961171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62317" y="932911"/>
            <a:ext cx="61689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</a:t>
            </a:r>
            <a:r>
              <a:rPr lang="fr-FR" altLang="fr-FR" sz="1800" b="1" dirty="0">
                <a:solidFill>
                  <a:schemeClr val="tx2"/>
                </a:solidFill>
                <a:latin typeface="+mn-lt"/>
              </a:rPr>
              <a:t>6</a:t>
            </a:r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 : « Gestion des  tableaux de bord»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40293" y="1306340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(3/7)</a:t>
            </a:r>
            <a:endParaRPr lang="fr-FR" sz="1600" b="1" dirty="0"/>
          </a:p>
        </p:txBody>
      </p:sp>
      <p:pic>
        <p:nvPicPr>
          <p:cNvPr id="31" name="Picture 3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30" y="2306823"/>
            <a:ext cx="7438227" cy="438543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47" y="3314888"/>
            <a:ext cx="3746083" cy="2220214"/>
          </a:xfrm>
          <a:prstGeom prst="rect">
            <a:avLst/>
          </a:prstGeom>
        </p:spPr>
      </p:pic>
      <p:sp>
        <p:nvSpPr>
          <p:cNvPr id="53" name="Rectangle 5"/>
          <p:cNvSpPr/>
          <p:nvPr/>
        </p:nvSpPr>
        <p:spPr>
          <a:xfrm>
            <a:off x="379122" y="2842322"/>
            <a:ext cx="4133966" cy="2741744"/>
          </a:xfrm>
          <a:custGeom>
            <a:avLst/>
            <a:gdLst>
              <a:gd name="connsiteX0" fmla="*/ 0 w 16096950"/>
              <a:gd name="connsiteY0" fmla="*/ 0 h 5780315"/>
              <a:gd name="connsiteX1" fmla="*/ 16096950 w 16096950"/>
              <a:gd name="connsiteY1" fmla="*/ 0 h 5780315"/>
              <a:gd name="connsiteX2" fmla="*/ 16096950 w 16096950"/>
              <a:gd name="connsiteY2" fmla="*/ 5780315 h 5780315"/>
              <a:gd name="connsiteX3" fmla="*/ 0 w 16096950"/>
              <a:gd name="connsiteY3" fmla="*/ 5780315 h 5780315"/>
              <a:gd name="connsiteX4" fmla="*/ 0 w 16096950"/>
              <a:gd name="connsiteY4" fmla="*/ 0 h 5780315"/>
              <a:gd name="connsiteX0" fmla="*/ 0 w 16717436"/>
              <a:gd name="connsiteY0" fmla="*/ 0 h 6041572"/>
              <a:gd name="connsiteX1" fmla="*/ 16717436 w 16717436"/>
              <a:gd name="connsiteY1" fmla="*/ 261257 h 6041572"/>
              <a:gd name="connsiteX2" fmla="*/ 16717436 w 16717436"/>
              <a:gd name="connsiteY2" fmla="*/ 6041572 h 6041572"/>
              <a:gd name="connsiteX3" fmla="*/ 620486 w 16717436"/>
              <a:gd name="connsiteY3" fmla="*/ 6041572 h 6041572"/>
              <a:gd name="connsiteX4" fmla="*/ 0 w 16717436"/>
              <a:gd name="connsiteY4" fmla="*/ 0 h 6041572"/>
              <a:gd name="connsiteX0" fmla="*/ 0 w 16913379"/>
              <a:gd name="connsiteY0" fmla="*/ 0 h 6662058"/>
              <a:gd name="connsiteX1" fmla="*/ 16717436 w 16913379"/>
              <a:gd name="connsiteY1" fmla="*/ 261257 h 6662058"/>
              <a:gd name="connsiteX2" fmla="*/ 16913379 w 16913379"/>
              <a:gd name="connsiteY2" fmla="*/ 6662058 h 6662058"/>
              <a:gd name="connsiteX3" fmla="*/ 620486 w 16913379"/>
              <a:gd name="connsiteY3" fmla="*/ 6041572 h 6662058"/>
              <a:gd name="connsiteX4" fmla="*/ 0 w 16913379"/>
              <a:gd name="connsiteY4" fmla="*/ 0 h 6662058"/>
              <a:gd name="connsiteX0" fmla="*/ 0 w 16946036"/>
              <a:gd name="connsiteY0" fmla="*/ 359229 h 7021287"/>
              <a:gd name="connsiteX1" fmla="*/ 16946036 w 16946036"/>
              <a:gd name="connsiteY1" fmla="*/ 0 h 7021287"/>
              <a:gd name="connsiteX2" fmla="*/ 16913379 w 16946036"/>
              <a:gd name="connsiteY2" fmla="*/ 7021287 h 7021287"/>
              <a:gd name="connsiteX3" fmla="*/ 620486 w 16946036"/>
              <a:gd name="connsiteY3" fmla="*/ 6400801 h 7021287"/>
              <a:gd name="connsiteX4" fmla="*/ 0 w 16946036"/>
              <a:gd name="connsiteY4" fmla="*/ 359229 h 7021287"/>
              <a:gd name="connsiteX0" fmla="*/ 0 w 16913379"/>
              <a:gd name="connsiteY0" fmla="*/ 0 h 6662058"/>
              <a:gd name="connsiteX1" fmla="*/ 16423522 w 16913379"/>
              <a:gd name="connsiteY1" fmla="*/ 130628 h 6662058"/>
              <a:gd name="connsiteX2" fmla="*/ 16913379 w 16913379"/>
              <a:gd name="connsiteY2" fmla="*/ 6662058 h 6662058"/>
              <a:gd name="connsiteX3" fmla="*/ 620486 w 16913379"/>
              <a:gd name="connsiteY3" fmla="*/ 6041572 h 6662058"/>
              <a:gd name="connsiteX4" fmla="*/ 0 w 16913379"/>
              <a:gd name="connsiteY4" fmla="*/ 0 h 6662058"/>
              <a:gd name="connsiteX0" fmla="*/ 0 w 16913379"/>
              <a:gd name="connsiteY0" fmla="*/ 359229 h 7021287"/>
              <a:gd name="connsiteX1" fmla="*/ 16554150 w 16913379"/>
              <a:gd name="connsiteY1" fmla="*/ 0 h 7021287"/>
              <a:gd name="connsiteX2" fmla="*/ 16913379 w 16913379"/>
              <a:gd name="connsiteY2" fmla="*/ 7021287 h 7021287"/>
              <a:gd name="connsiteX3" fmla="*/ 620486 w 16913379"/>
              <a:gd name="connsiteY3" fmla="*/ 6400801 h 7021287"/>
              <a:gd name="connsiteX4" fmla="*/ 0 w 16913379"/>
              <a:gd name="connsiteY4" fmla="*/ 359229 h 7021287"/>
              <a:gd name="connsiteX0" fmla="*/ 0 w 16913379"/>
              <a:gd name="connsiteY0" fmla="*/ 0 h 6662058"/>
              <a:gd name="connsiteX1" fmla="*/ 16390865 w 16913379"/>
              <a:gd name="connsiteY1" fmla="*/ 326571 h 6662058"/>
              <a:gd name="connsiteX2" fmla="*/ 16913379 w 16913379"/>
              <a:gd name="connsiteY2" fmla="*/ 6662058 h 6662058"/>
              <a:gd name="connsiteX3" fmla="*/ 620486 w 16913379"/>
              <a:gd name="connsiteY3" fmla="*/ 6041572 h 6662058"/>
              <a:gd name="connsiteX4" fmla="*/ 0 w 16913379"/>
              <a:gd name="connsiteY4" fmla="*/ 0 h 6662058"/>
              <a:gd name="connsiteX0" fmla="*/ 0 w 17631838"/>
              <a:gd name="connsiteY0" fmla="*/ 0 h 6433458"/>
              <a:gd name="connsiteX1" fmla="*/ 16390865 w 17631838"/>
              <a:gd name="connsiteY1" fmla="*/ 326571 h 6433458"/>
              <a:gd name="connsiteX2" fmla="*/ 17631838 w 17631838"/>
              <a:gd name="connsiteY2" fmla="*/ 6433458 h 6433458"/>
              <a:gd name="connsiteX3" fmla="*/ 620486 w 17631838"/>
              <a:gd name="connsiteY3" fmla="*/ 6041572 h 6433458"/>
              <a:gd name="connsiteX4" fmla="*/ 0 w 17631838"/>
              <a:gd name="connsiteY4" fmla="*/ 0 h 643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31838" h="6433458">
                <a:moveTo>
                  <a:pt x="0" y="0"/>
                </a:moveTo>
                <a:lnTo>
                  <a:pt x="16390865" y="326571"/>
                </a:lnTo>
                <a:lnTo>
                  <a:pt x="17631838" y="6433458"/>
                </a:lnTo>
                <a:lnTo>
                  <a:pt x="620486" y="6041572"/>
                </a:lnTo>
                <a:lnTo>
                  <a:pt x="0" y="0"/>
                </a:lnTo>
                <a:close/>
              </a:path>
            </a:pathLst>
          </a:custGeom>
          <a:noFill/>
          <a:ln w="76200">
            <a:solidFill>
              <a:srgbClr val="2A596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6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62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96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458141" y="-9063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8155536" y="113836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7661180" y="537650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6876821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6047252" y="596077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79122" y="1251558"/>
            <a:ext cx="3961171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62317" y="932911"/>
            <a:ext cx="61689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</a:t>
            </a:r>
            <a:r>
              <a:rPr lang="fr-FR" altLang="fr-FR" sz="1800" b="1" dirty="0">
                <a:solidFill>
                  <a:schemeClr val="tx2"/>
                </a:solidFill>
                <a:latin typeface="+mn-lt"/>
              </a:rPr>
              <a:t>6</a:t>
            </a:r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 : « Gestion des  tableaux de bord»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40293" y="1306340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(4/7)</a:t>
            </a:r>
            <a:endParaRPr lang="fr-FR" sz="1600" b="1" dirty="0"/>
          </a:p>
        </p:txBody>
      </p:sp>
      <p:sp>
        <p:nvSpPr>
          <p:cNvPr id="53" name="Rectangle 5"/>
          <p:cNvSpPr/>
          <p:nvPr/>
        </p:nvSpPr>
        <p:spPr>
          <a:xfrm>
            <a:off x="379122" y="2842322"/>
            <a:ext cx="4133966" cy="2741744"/>
          </a:xfrm>
          <a:custGeom>
            <a:avLst/>
            <a:gdLst>
              <a:gd name="connsiteX0" fmla="*/ 0 w 16096950"/>
              <a:gd name="connsiteY0" fmla="*/ 0 h 5780315"/>
              <a:gd name="connsiteX1" fmla="*/ 16096950 w 16096950"/>
              <a:gd name="connsiteY1" fmla="*/ 0 h 5780315"/>
              <a:gd name="connsiteX2" fmla="*/ 16096950 w 16096950"/>
              <a:gd name="connsiteY2" fmla="*/ 5780315 h 5780315"/>
              <a:gd name="connsiteX3" fmla="*/ 0 w 16096950"/>
              <a:gd name="connsiteY3" fmla="*/ 5780315 h 5780315"/>
              <a:gd name="connsiteX4" fmla="*/ 0 w 16096950"/>
              <a:gd name="connsiteY4" fmla="*/ 0 h 5780315"/>
              <a:gd name="connsiteX0" fmla="*/ 0 w 16717436"/>
              <a:gd name="connsiteY0" fmla="*/ 0 h 6041572"/>
              <a:gd name="connsiteX1" fmla="*/ 16717436 w 16717436"/>
              <a:gd name="connsiteY1" fmla="*/ 261257 h 6041572"/>
              <a:gd name="connsiteX2" fmla="*/ 16717436 w 16717436"/>
              <a:gd name="connsiteY2" fmla="*/ 6041572 h 6041572"/>
              <a:gd name="connsiteX3" fmla="*/ 620486 w 16717436"/>
              <a:gd name="connsiteY3" fmla="*/ 6041572 h 6041572"/>
              <a:gd name="connsiteX4" fmla="*/ 0 w 16717436"/>
              <a:gd name="connsiteY4" fmla="*/ 0 h 6041572"/>
              <a:gd name="connsiteX0" fmla="*/ 0 w 16913379"/>
              <a:gd name="connsiteY0" fmla="*/ 0 h 6662058"/>
              <a:gd name="connsiteX1" fmla="*/ 16717436 w 16913379"/>
              <a:gd name="connsiteY1" fmla="*/ 261257 h 6662058"/>
              <a:gd name="connsiteX2" fmla="*/ 16913379 w 16913379"/>
              <a:gd name="connsiteY2" fmla="*/ 6662058 h 6662058"/>
              <a:gd name="connsiteX3" fmla="*/ 620486 w 16913379"/>
              <a:gd name="connsiteY3" fmla="*/ 6041572 h 6662058"/>
              <a:gd name="connsiteX4" fmla="*/ 0 w 16913379"/>
              <a:gd name="connsiteY4" fmla="*/ 0 h 6662058"/>
              <a:gd name="connsiteX0" fmla="*/ 0 w 16946036"/>
              <a:gd name="connsiteY0" fmla="*/ 359229 h 7021287"/>
              <a:gd name="connsiteX1" fmla="*/ 16946036 w 16946036"/>
              <a:gd name="connsiteY1" fmla="*/ 0 h 7021287"/>
              <a:gd name="connsiteX2" fmla="*/ 16913379 w 16946036"/>
              <a:gd name="connsiteY2" fmla="*/ 7021287 h 7021287"/>
              <a:gd name="connsiteX3" fmla="*/ 620486 w 16946036"/>
              <a:gd name="connsiteY3" fmla="*/ 6400801 h 7021287"/>
              <a:gd name="connsiteX4" fmla="*/ 0 w 16946036"/>
              <a:gd name="connsiteY4" fmla="*/ 359229 h 7021287"/>
              <a:gd name="connsiteX0" fmla="*/ 0 w 16913379"/>
              <a:gd name="connsiteY0" fmla="*/ 0 h 6662058"/>
              <a:gd name="connsiteX1" fmla="*/ 16423522 w 16913379"/>
              <a:gd name="connsiteY1" fmla="*/ 130628 h 6662058"/>
              <a:gd name="connsiteX2" fmla="*/ 16913379 w 16913379"/>
              <a:gd name="connsiteY2" fmla="*/ 6662058 h 6662058"/>
              <a:gd name="connsiteX3" fmla="*/ 620486 w 16913379"/>
              <a:gd name="connsiteY3" fmla="*/ 6041572 h 6662058"/>
              <a:gd name="connsiteX4" fmla="*/ 0 w 16913379"/>
              <a:gd name="connsiteY4" fmla="*/ 0 h 6662058"/>
              <a:gd name="connsiteX0" fmla="*/ 0 w 16913379"/>
              <a:gd name="connsiteY0" fmla="*/ 359229 h 7021287"/>
              <a:gd name="connsiteX1" fmla="*/ 16554150 w 16913379"/>
              <a:gd name="connsiteY1" fmla="*/ 0 h 7021287"/>
              <a:gd name="connsiteX2" fmla="*/ 16913379 w 16913379"/>
              <a:gd name="connsiteY2" fmla="*/ 7021287 h 7021287"/>
              <a:gd name="connsiteX3" fmla="*/ 620486 w 16913379"/>
              <a:gd name="connsiteY3" fmla="*/ 6400801 h 7021287"/>
              <a:gd name="connsiteX4" fmla="*/ 0 w 16913379"/>
              <a:gd name="connsiteY4" fmla="*/ 359229 h 7021287"/>
              <a:gd name="connsiteX0" fmla="*/ 0 w 16913379"/>
              <a:gd name="connsiteY0" fmla="*/ 0 h 6662058"/>
              <a:gd name="connsiteX1" fmla="*/ 16390865 w 16913379"/>
              <a:gd name="connsiteY1" fmla="*/ 326571 h 6662058"/>
              <a:gd name="connsiteX2" fmla="*/ 16913379 w 16913379"/>
              <a:gd name="connsiteY2" fmla="*/ 6662058 h 6662058"/>
              <a:gd name="connsiteX3" fmla="*/ 620486 w 16913379"/>
              <a:gd name="connsiteY3" fmla="*/ 6041572 h 6662058"/>
              <a:gd name="connsiteX4" fmla="*/ 0 w 16913379"/>
              <a:gd name="connsiteY4" fmla="*/ 0 h 6662058"/>
              <a:gd name="connsiteX0" fmla="*/ 0 w 17631838"/>
              <a:gd name="connsiteY0" fmla="*/ 0 h 6433458"/>
              <a:gd name="connsiteX1" fmla="*/ 16390865 w 17631838"/>
              <a:gd name="connsiteY1" fmla="*/ 326571 h 6433458"/>
              <a:gd name="connsiteX2" fmla="*/ 17631838 w 17631838"/>
              <a:gd name="connsiteY2" fmla="*/ 6433458 h 6433458"/>
              <a:gd name="connsiteX3" fmla="*/ 620486 w 17631838"/>
              <a:gd name="connsiteY3" fmla="*/ 6041572 h 6433458"/>
              <a:gd name="connsiteX4" fmla="*/ 0 w 17631838"/>
              <a:gd name="connsiteY4" fmla="*/ 0 h 643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31838" h="6433458">
                <a:moveTo>
                  <a:pt x="0" y="0"/>
                </a:moveTo>
                <a:lnTo>
                  <a:pt x="16390865" y="326571"/>
                </a:lnTo>
                <a:lnTo>
                  <a:pt x="17631838" y="6433458"/>
                </a:lnTo>
                <a:lnTo>
                  <a:pt x="620486" y="6041572"/>
                </a:lnTo>
                <a:lnTo>
                  <a:pt x="0" y="0"/>
                </a:lnTo>
                <a:close/>
              </a:path>
            </a:pathLst>
          </a:custGeom>
          <a:noFill/>
          <a:ln w="76200">
            <a:solidFill>
              <a:srgbClr val="2A596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40" name="Text Box 320"/>
          <p:cNvSpPr txBox="1"/>
          <p:nvPr/>
        </p:nvSpPr>
        <p:spPr>
          <a:xfrm rot="222890">
            <a:off x="520722" y="3332151"/>
            <a:ext cx="3783832" cy="1731056"/>
          </a:xfrm>
          <a:prstGeom prst="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228600" algn="just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1400" b="1" dirty="0">
                <a:effectLst/>
                <a:ea typeface="Times New Roman" panose="02020603050405020304" pitchFamily="18" charset="0"/>
              </a:rPr>
              <a:t>Taux de retard : (tâches non réalisées / tâches prévues) * 100</a:t>
            </a:r>
          </a:p>
          <a:p>
            <a:pPr marL="457200" indent="-2286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1400" b="1" dirty="0">
                <a:effectLst/>
                <a:ea typeface="Times New Roman" panose="02020603050405020304" pitchFamily="18" charset="0"/>
              </a:rPr>
              <a:t>Taux d’avancement : (tâches accomplies / tâches prévues) * 100</a:t>
            </a:r>
          </a:p>
          <a:p>
            <a:pPr marL="2286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fr-FR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pic>
        <p:nvPicPr>
          <p:cNvPr id="48" name="Picture 4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25" y="2123120"/>
            <a:ext cx="7169088" cy="39772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5140421" y="2842322"/>
            <a:ext cx="3663945" cy="462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63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92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454796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8155536" y="113836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7661180" y="537650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6770022" y="14209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6047252" y="596077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79122" y="1251558"/>
            <a:ext cx="3961171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62317" y="932911"/>
            <a:ext cx="61689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</a:t>
            </a:r>
            <a:r>
              <a:rPr lang="fr-FR" altLang="fr-FR" sz="1800" b="1" dirty="0">
                <a:solidFill>
                  <a:schemeClr val="tx2"/>
                </a:solidFill>
                <a:latin typeface="+mn-lt"/>
              </a:rPr>
              <a:t>6</a:t>
            </a:r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 : « Gestion des  tableaux de bord»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40293" y="1306340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(5/7)</a:t>
            </a:r>
            <a:endParaRPr lang="fr-FR" sz="1600" b="1" dirty="0"/>
          </a:p>
        </p:txBody>
      </p:sp>
      <p:pic>
        <p:nvPicPr>
          <p:cNvPr id="49" name="Picture 4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8" y="1864819"/>
            <a:ext cx="6857445" cy="28801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852000" y="4454434"/>
            <a:ext cx="2390503" cy="290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Picture 51"/>
          <p:cNvPicPr/>
          <p:nvPr/>
        </p:nvPicPr>
        <p:blipFill>
          <a:blip r:embed="rId3"/>
          <a:stretch>
            <a:fillRect/>
          </a:stretch>
        </p:blipFill>
        <p:spPr>
          <a:xfrm>
            <a:off x="4633430" y="3883769"/>
            <a:ext cx="7013890" cy="28475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4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64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34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454796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8155536" y="113836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7661180" y="537650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6723268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6047252" y="596077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79122" y="1251558"/>
            <a:ext cx="3961171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62317" y="932911"/>
            <a:ext cx="61689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</a:t>
            </a:r>
            <a:r>
              <a:rPr lang="fr-FR" altLang="fr-FR" sz="1800" b="1" dirty="0">
                <a:solidFill>
                  <a:schemeClr val="tx2"/>
                </a:solidFill>
                <a:latin typeface="+mn-lt"/>
              </a:rPr>
              <a:t>6</a:t>
            </a:r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 : « Gestion des  tableaux de bord»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40293" y="1306340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(6/7)</a:t>
            </a:r>
            <a:endParaRPr lang="fr-FR" sz="1600" b="1" dirty="0"/>
          </a:p>
        </p:txBody>
      </p:sp>
      <p:pic>
        <p:nvPicPr>
          <p:cNvPr id="40" name="Picture 3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08" y="2123120"/>
            <a:ext cx="9110923" cy="37812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65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77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454796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8155536" y="113836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7661180" y="537650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6682044" y="168079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6047252" y="596077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 flipV="1">
            <a:off x="379122" y="1251558"/>
            <a:ext cx="3961171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62317" y="932911"/>
            <a:ext cx="61689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</a:t>
            </a:r>
            <a:r>
              <a:rPr lang="fr-FR" altLang="fr-FR" sz="1800" b="1" dirty="0">
                <a:solidFill>
                  <a:schemeClr val="tx2"/>
                </a:solidFill>
                <a:latin typeface="+mn-lt"/>
              </a:rPr>
              <a:t>6</a:t>
            </a:r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 : « Gestion des  tableaux de bord»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40293" y="1306340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Réalisation (7/7)</a:t>
            </a:r>
            <a:endParaRPr lang="fr-FR" sz="1600" b="1" dirty="0"/>
          </a:p>
        </p:txBody>
      </p:sp>
      <p:pic>
        <p:nvPicPr>
          <p:cNvPr id="31" name="Picture 3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43" y="2127442"/>
            <a:ext cx="8731820" cy="3594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66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45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454796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45" y="160307"/>
            <a:ext cx="10934700" cy="42491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5" y="4409414"/>
            <a:ext cx="10934700" cy="2454545"/>
          </a:xfrm>
          <a:prstGeom prst="rect">
            <a:avLst/>
          </a:prstGeom>
        </p:spPr>
      </p:pic>
      <p:sp>
        <p:nvSpPr>
          <p:cNvPr id="49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67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1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454796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6666343" y="155015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6011544" y="596735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0" name="Oval 106"/>
          <p:cNvSpPr/>
          <p:nvPr/>
        </p:nvSpPr>
        <p:spPr bwMode="auto">
          <a:xfrm>
            <a:off x="8146172" y="162742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8" name="object 12"/>
          <p:cNvSpPr txBox="1"/>
          <p:nvPr/>
        </p:nvSpPr>
        <p:spPr>
          <a:xfrm>
            <a:off x="7455767" y="612583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25" name="Picture 24"/>
          <p:cNvPicPr/>
          <p:nvPr/>
        </p:nvPicPr>
        <p:blipFill>
          <a:blip r:embed="rId2"/>
          <a:stretch>
            <a:fillRect/>
          </a:stretch>
        </p:blipFill>
        <p:spPr>
          <a:xfrm>
            <a:off x="3097953" y="2677887"/>
            <a:ext cx="5759450" cy="21910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6232586" y="4057580"/>
            <a:ext cx="5759450" cy="24079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68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26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5" grpId="0"/>
      <p:bldP spid="37" grpId="0"/>
      <p:bldP spid="39" grpId="0"/>
      <p:bldP spid="4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-48748" y="0"/>
            <a:ext cx="1231652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454796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8155536" y="113836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7661180" y="537650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6876821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6047252" y="596077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79122" y="1205838"/>
            <a:ext cx="6387438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10601" y="880929"/>
            <a:ext cx="6614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7 : « Test, déploiement et mise en place d’une chaîne CI/CD»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pic>
        <p:nvPicPr>
          <p:cNvPr id="40" name="Picture 39" descr="C:\Users\pc\Downloads\SelinumTestPN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40" y="1761720"/>
            <a:ext cx="8053918" cy="470806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TextBox 47"/>
          <p:cNvSpPr txBox="1"/>
          <p:nvPr/>
        </p:nvSpPr>
        <p:spPr>
          <a:xfrm>
            <a:off x="4340293" y="1409186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Test automatisé ( </a:t>
            </a:r>
            <a:r>
              <a:rPr lang="fr-FR" sz="1600" b="1" dirty="0" err="1" smtClean="0"/>
              <a:t>Selenium</a:t>
            </a:r>
            <a:r>
              <a:rPr lang="fr-FR" sz="1600" b="1" dirty="0" smtClean="0"/>
              <a:t> )</a:t>
            </a:r>
            <a:endParaRPr lang="fr-FR" sz="1600" b="1" dirty="0"/>
          </a:p>
        </p:txBody>
      </p:sp>
      <p:pic>
        <p:nvPicPr>
          <p:cNvPr id="49" name="Picture 48" descr="C:\Users\pc\Downloads\Test-Login-Selinum (1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30" y="3278777"/>
            <a:ext cx="6312716" cy="319100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69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30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9164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464425" y="18328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1935" y="5469891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1220" y="6607804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b="1" dirty="0" smtClean="0">
                <a:solidFill>
                  <a:srgbClr val="2A5968"/>
                </a:solidFill>
                <a:latin typeface="+mj-lt"/>
              </a:rPr>
              <a:t>Cadre général</a:t>
            </a:r>
            <a:endParaRPr lang="fr-FR" b="1" dirty="0">
              <a:solidFill>
                <a:srgbClr val="2A5968"/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3266927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1" name="Oval 106"/>
          <p:cNvSpPr/>
          <p:nvPr/>
        </p:nvSpPr>
        <p:spPr bwMode="auto">
          <a:xfrm>
            <a:off x="501140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49959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       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62187" y="1390058"/>
            <a:ext cx="1414340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72517" y="1027635"/>
            <a:ext cx="1739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Problématique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53" name="Picture 6" descr="Icône D'avatar Visage Homme D'affaires Clip Art Libres De Droits ...">
            <a:extLst>
              <a:ext uri="{FF2B5EF4-FFF2-40B4-BE49-F238E27FC236}">
                <a16:creationId xmlns:a16="http://schemas.microsoft.com/office/drawing/2014/main" id="{8D86BE5C-FD10-4DA9-A0AA-2E2A0368E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405" y="2405226"/>
            <a:ext cx="1884241" cy="188424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en arc 30">
            <a:extLst>
              <a:ext uri="{FF2B5EF4-FFF2-40B4-BE49-F238E27FC236}">
                <a16:creationId xmlns:a16="http://schemas.microsoft.com/office/drawing/2014/main" id="{141E7CE9-2157-42EB-BF37-A09F597F309B}"/>
              </a:ext>
            </a:extLst>
          </p:cNvPr>
          <p:cNvCxnSpPr/>
          <p:nvPr/>
        </p:nvCxnSpPr>
        <p:spPr>
          <a:xfrm>
            <a:off x="3914708" y="2228043"/>
            <a:ext cx="1226078" cy="857090"/>
          </a:xfrm>
          <a:prstGeom prst="curvedConnector3">
            <a:avLst>
              <a:gd name="adj1" fmla="val 50000"/>
            </a:avLst>
          </a:prstGeom>
          <a:ln w="38100">
            <a:solidFill>
              <a:srgbClr val="2A5968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en arc 31">
            <a:extLst>
              <a:ext uri="{FF2B5EF4-FFF2-40B4-BE49-F238E27FC236}">
                <a16:creationId xmlns:a16="http://schemas.microsoft.com/office/drawing/2014/main" id="{E49E986B-B218-4AB2-A701-8B0EA9959E13}"/>
              </a:ext>
            </a:extLst>
          </p:cNvPr>
          <p:cNvCxnSpPr/>
          <p:nvPr/>
        </p:nvCxnSpPr>
        <p:spPr>
          <a:xfrm flipV="1">
            <a:off x="3914398" y="3861888"/>
            <a:ext cx="1355769" cy="786574"/>
          </a:xfrm>
          <a:prstGeom prst="curvedConnector3">
            <a:avLst>
              <a:gd name="adj1" fmla="val 50000"/>
            </a:avLst>
          </a:prstGeom>
          <a:ln w="38100">
            <a:solidFill>
              <a:srgbClr val="2A5968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en arc 32">
            <a:extLst>
              <a:ext uri="{FF2B5EF4-FFF2-40B4-BE49-F238E27FC236}">
                <a16:creationId xmlns:a16="http://schemas.microsoft.com/office/drawing/2014/main" id="{F9CA0D10-035D-4986-AB92-8FD319ABF87B}"/>
              </a:ext>
            </a:extLst>
          </p:cNvPr>
          <p:cNvCxnSpPr/>
          <p:nvPr/>
        </p:nvCxnSpPr>
        <p:spPr>
          <a:xfrm flipV="1">
            <a:off x="6822206" y="2228043"/>
            <a:ext cx="1281439" cy="813148"/>
          </a:xfrm>
          <a:prstGeom prst="curvedConnector3">
            <a:avLst>
              <a:gd name="adj1" fmla="val 50000"/>
            </a:avLst>
          </a:prstGeom>
          <a:ln w="38100">
            <a:solidFill>
              <a:srgbClr val="2A5968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en arc 34">
            <a:extLst>
              <a:ext uri="{FF2B5EF4-FFF2-40B4-BE49-F238E27FC236}">
                <a16:creationId xmlns:a16="http://schemas.microsoft.com/office/drawing/2014/main" id="{A539D183-D486-48CF-B3A2-AE3485AE0B2A}"/>
              </a:ext>
            </a:extLst>
          </p:cNvPr>
          <p:cNvCxnSpPr/>
          <p:nvPr/>
        </p:nvCxnSpPr>
        <p:spPr>
          <a:xfrm>
            <a:off x="6780653" y="3850886"/>
            <a:ext cx="1529793" cy="797576"/>
          </a:xfrm>
          <a:prstGeom prst="curvedConnector3">
            <a:avLst>
              <a:gd name="adj1" fmla="val 50000"/>
            </a:avLst>
          </a:prstGeom>
          <a:ln w="38100">
            <a:solidFill>
              <a:srgbClr val="2A5968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A3DD75D-F932-47AB-A185-FFBDE620D22E}"/>
              </a:ext>
            </a:extLst>
          </p:cNvPr>
          <p:cNvSpPr/>
          <p:nvPr/>
        </p:nvSpPr>
        <p:spPr>
          <a:xfrm>
            <a:off x="155363" y="2110565"/>
            <a:ext cx="3924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Nombre élevé de projets en parallèle</a:t>
            </a: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A3DD75D-F932-47AB-A185-FFBDE620D22E}"/>
              </a:ext>
            </a:extLst>
          </p:cNvPr>
          <p:cNvSpPr/>
          <p:nvPr/>
        </p:nvSpPr>
        <p:spPr>
          <a:xfrm>
            <a:off x="149382" y="4540416"/>
            <a:ext cx="35251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Absence d’un outil de gestion spécifique</a:t>
            </a: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A3DD75D-F932-47AB-A185-FFBDE620D22E}"/>
              </a:ext>
            </a:extLst>
          </p:cNvPr>
          <p:cNvSpPr/>
          <p:nvPr/>
        </p:nvSpPr>
        <p:spPr>
          <a:xfrm>
            <a:off x="8494611" y="1930610"/>
            <a:ext cx="3924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Complexité administrative</a:t>
            </a: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A3DD75D-F932-47AB-A185-FFBDE620D22E}"/>
              </a:ext>
            </a:extLst>
          </p:cNvPr>
          <p:cNvSpPr/>
          <p:nvPr/>
        </p:nvSpPr>
        <p:spPr>
          <a:xfrm>
            <a:off x="8525929" y="4479185"/>
            <a:ext cx="3924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Absence d’un outil de suivi spécifique</a:t>
            </a: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64" name="Connecteur en arc 34">
            <a:extLst>
              <a:ext uri="{FF2B5EF4-FFF2-40B4-BE49-F238E27FC236}">
                <a16:creationId xmlns:a16="http://schemas.microsoft.com/office/drawing/2014/main" id="{A539D183-D486-48CF-B3A2-AE3485AE0B2A}"/>
              </a:ext>
            </a:extLst>
          </p:cNvPr>
          <p:cNvCxnSpPr/>
          <p:nvPr/>
        </p:nvCxnSpPr>
        <p:spPr>
          <a:xfrm>
            <a:off x="6802526" y="3406474"/>
            <a:ext cx="1575293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2A5968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6A3DD75D-F932-47AB-A185-FFBDE620D22E}"/>
              </a:ext>
            </a:extLst>
          </p:cNvPr>
          <p:cNvSpPr/>
          <p:nvPr/>
        </p:nvSpPr>
        <p:spPr>
          <a:xfrm>
            <a:off x="8507706" y="3259723"/>
            <a:ext cx="3924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Coût élevé pour les logiciels payants</a:t>
            </a: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A3DD75D-F932-47AB-A185-FFBDE620D22E}"/>
              </a:ext>
            </a:extLst>
          </p:cNvPr>
          <p:cNvSpPr/>
          <p:nvPr/>
        </p:nvSpPr>
        <p:spPr>
          <a:xfrm>
            <a:off x="155363" y="3259334"/>
            <a:ext cx="32349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Fonctionnalités limitées pour les logiciels gratuits</a:t>
            </a: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67" name="Connecteur en arc 34">
            <a:extLst>
              <a:ext uri="{FF2B5EF4-FFF2-40B4-BE49-F238E27FC236}">
                <a16:creationId xmlns:a16="http://schemas.microsoft.com/office/drawing/2014/main" id="{A539D183-D486-48CF-B3A2-AE3485AE0B2A}"/>
              </a:ext>
            </a:extLst>
          </p:cNvPr>
          <p:cNvCxnSpPr/>
          <p:nvPr/>
        </p:nvCxnSpPr>
        <p:spPr>
          <a:xfrm>
            <a:off x="3451516" y="3431333"/>
            <a:ext cx="1575293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2A5968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431" y="5234485"/>
            <a:ext cx="1131556" cy="706912"/>
          </a:xfrm>
          <a:prstGeom prst="rect">
            <a:avLst/>
          </a:prstGeom>
        </p:spPr>
      </p:pic>
      <p:sp>
        <p:nvSpPr>
          <p:cNvPr id="69" name="Right Arrow 68"/>
          <p:cNvSpPr/>
          <p:nvPr/>
        </p:nvSpPr>
        <p:spPr>
          <a:xfrm rot="5400000">
            <a:off x="5696840" y="4679368"/>
            <a:ext cx="507673" cy="107308"/>
          </a:xfrm>
          <a:prstGeom prst="rightArrow">
            <a:avLst/>
          </a:prstGeom>
          <a:gradFill>
            <a:gsLst>
              <a:gs pos="0">
                <a:srgbClr val="2A5968"/>
              </a:gs>
              <a:gs pos="100000">
                <a:srgbClr val="FF996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59" y="5825387"/>
            <a:ext cx="929750" cy="66182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27" y="5774010"/>
            <a:ext cx="998546" cy="723584"/>
          </a:xfrm>
          <a:prstGeom prst="rect">
            <a:avLst/>
          </a:prstGeom>
        </p:spPr>
      </p:pic>
      <p:sp>
        <p:nvSpPr>
          <p:cNvPr id="72" name="Right Arrow 71"/>
          <p:cNvSpPr/>
          <p:nvPr/>
        </p:nvSpPr>
        <p:spPr>
          <a:xfrm rot="4149829">
            <a:off x="6548689" y="4689518"/>
            <a:ext cx="507673" cy="107308"/>
          </a:xfrm>
          <a:prstGeom prst="rightArrow">
            <a:avLst/>
          </a:prstGeom>
          <a:gradFill>
            <a:gsLst>
              <a:gs pos="0">
                <a:srgbClr val="2A5968"/>
              </a:gs>
              <a:gs pos="100000">
                <a:srgbClr val="FF996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ight Arrow 72"/>
          <p:cNvSpPr/>
          <p:nvPr/>
        </p:nvSpPr>
        <p:spPr>
          <a:xfrm rot="7177288">
            <a:off x="4908596" y="4657660"/>
            <a:ext cx="507673" cy="107308"/>
          </a:xfrm>
          <a:prstGeom prst="rightArrow">
            <a:avLst/>
          </a:prstGeom>
          <a:gradFill>
            <a:gsLst>
              <a:gs pos="0">
                <a:srgbClr val="2A5968"/>
              </a:gs>
              <a:gs pos="100000">
                <a:srgbClr val="FF996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Oval 106"/>
          <p:cNvSpPr/>
          <p:nvPr/>
        </p:nvSpPr>
        <p:spPr bwMode="auto">
          <a:xfrm>
            <a:off x="1486271" y="147295"/>
            <a:ext cx="327831" cy="27912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9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5968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399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9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9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9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900"/>
                            </p:stCondLst>
                            <p:childTnLst>
                              <p:par>
                                <p:cTn id="9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900"/>
                            </p:stCondLst>
                            <p:childTnLst>
                              <p:par>
                                <p:cTn id="10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900"/>
                            </p:stCondLst>
                            <p:childTnLst>
                              <p:par>
                                <p:cTn id="1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400"/>
                            </p:stCondLst>
                            <p:childTnLst>
                              <p:par>
                                <p:cTn id="1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  <p:bldP spid="51" grpId="0"/>
      <p:bldP spid="59" grpId="0"/>
      <p:bldP spid="60" grpId="0"/>
      <p:bldP spid="61" grpId="0"/>
      <p:bldP spid="63" grpId="0"/>
      <p:bldP spid="65" grpId="0"/>
      <p:bldP spid="66" grpId="0"/>
      <p:bldP spid="69" grpId="0" animBg="1"/>
      <p:bldP spid="72" grpId="0" animBg="1"/>
      <p:bldP spid="7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-48748" y="0"/>
            <a:ext cx="1231652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454796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8155536" y="113836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7661180" y="537650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6876821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6047252" y="596077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79122" y="1205838"/>
            <a:ext cx="6387438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10601" y="880929"/>
            <a:ext cx="6614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7 : « Test, déploiement et mise en place d’une chaîne CI/CD»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340293" y="1409186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Déploiement</a:t>
            </a:r>
            <a:endParaRPr lang="fr-FR" sz="1600" b="1" dirty="0"/>
          </a:p>
        </p:txBody>
      </p:sp>
      <p:pic>
        <p:nvPicPr>
          <p:cNvPr id="33" name="Picture 32"/>
          <p:cNvPicPr/>
          <p:nvPr/>
        </p:nvPicPr>
        <p:blipFill>
          <a:blip r:embed="rId2"/>
          <a:stretch>
            <a:fillRect/>
          </a:stretch>
        </p:blipFill>
        <p:spPr>
          <a:xfrm>
            <a:off x="6180732" y="3623288"/>
            <a:ext cx="5759450" cy="2645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01" y="2096234"/>
            <a:ext cx="6856011" cy="21489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3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70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1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-48748" y="0"/>
            <a:ext cx="1231652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454796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8155536" y="113836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7661180" y="537650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6876821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6047252" y="596077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79122" y="1205838"/>
            <a:ext cx="6387438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10601" y="880929"/>
            <a:ext cx="6614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7 : « Test, déploiement et mise en place d’une chaîne CI/CD»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340293" y="1409186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Mise en place d’une chaîne CI/CD</a:t>
            </a:r>
            <a:endParaRPr lang="fr-FR" sz="1600" b="1" dirty="0"/>
          </a:p>
        </p:txBody>
      </p:sp>
      <p:pic>
        <p:nvPicPr>
          <p:cNvPr id="31" name="Picture 30"/>
          <p:cNvPicPr/>
          <p:nvPr/>
        </p:nvPicPr>
        <p:blipFill>
          <a:blip r:embed="rId2"/>
          <a:stretch>
            <a:fillRect/>
          </a:stretch>
        </p:blipFill>
        <p:spPr>
          <a:xfrm>
            <a:off x="1870247" y="2301163"/>
            <a:ext cx="7644966" cy="38788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9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71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60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-48748" y="0"/>
            <a:ext cx="1231652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454796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Oval 106"/>
          <p:cNvSpPr/>
          <p:nvPr/>
        </p:nvSpPr>
        <p:spPr bwMode="auto">
          <a:xfrm>
            <a:off x="8155536" y="113836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7661180" y="537650"/>
            <a:ext cx="1755707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b="1" dirty="0">
              <a:solidFill>
                <a:srgbClr val="2A5968"/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6876821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6047252" y="596077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79122" y="1205838"/>
            <a:ext cx="6387438" cy="4571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310601" y="880929"/>
            <a:ext cx="6614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Sprint 7 : « Test, déploiement et mise en place d’une chaîne CI/CD»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340293" y="1409186"/>
            <a:ext cx="352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Déploiement</a:t>
            </a:r>
            <a:endParaRPr lang="fr-FR" sz="1600" b="1" dirty="0"/>
          </a:p>
        </p:txBody>
      </p:sp>
      <p:pic>
        <p:nvPicPr>
          <p:cNvPr id="31" name="Picture 30"/>
          <p:cNvPicPr/>
          <p:nvPr/>
        </p:nvPicPr>
        <p:blipFill>
          <a:blip r:embed="rId2"/>
          <a:stretch>
            <a:fillRect/>
          </a:stretch>
        </p:blipFill>
        <p:spPr>
          <a:xfrm>
            <a:off x="2411033" y="1993353"/>
            <a:ext cx="7807769" cy="4619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72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2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-30011" y="-12027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: Shape 9">
            <a:extLst>
              <a:ext uri="{FF2B5EF4-FFF2-40B4-BE49-F238E27FC236}">
                <a16:creationId xmlns:a16="http://schemas.microsoft.com/office/drawing/2014/main" id="{840A3E13-D89B-40EB-BB8E-1C2B1332C9B3}"/>
              </a:ext>
            </a:extLst>
          </p:cNvPr>
          <p:cNvSpPr/>
          <p:nvPr/>
        </p:nvSpPr>
        <p:spPr>
          <a:xfrm>
            <a:off x="5044440" y="0"/>
            <a:ext cx="7147560" cy="6858000"/>
          </a:xfrm>
          <a:custGeom>
            <a:avLst/>
            <a:gdLst>
              <a:gd name="connsiteX0" fmla="*/ 2408904 w 8504904"/>
              <a:gd name="connsiteY0" fmla="*/ 0 h 6858000"/>
              <a:gd name="connsiteX1" fmla="*/ 8504904 w 8504904"/>
              <a:gd name="connsiteY1" fmla="*/ 0 h 6858000"/>
              <a:gd name="connsiteX2" fmla="*/ 8504904 w 8504904"/>
              <a:gd name="connsiteY2" fmla="*/ 6858000 h 6858000"/>
              <a:gd name="connsiteX3" fmla="*/ 2408904 w 8504904"/>
              <a:gd name="connsiteY3" fmla="*/ 6858000 h 6858000"/>
              <a:gd name="connsiteX4" fmla="*/ 2408903 w 8504904"/>
              <a:gd name="connsiteY4" fmla="*/ 0 h 6858000"/>
              <a:gd name="connsiteX5" fmla="*/ 2408903 w 8504904"/>
              <a:gd name="connsiteY5" fmla="*/ 6858000 h 6858000"/>
              <a:gd name="connsiteX6" fmla="*/ 0 w 85049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4904" h="6858000">
                <a:moveTo>
                  <a:pt x="2408904" y="0"/>
                </a:moveTo>
                <a:lnTo>
                  <a:pt x="8504904" y="0"/>
                </a:lnTo>
                <a:lnTo>
                  <a:pt x="8504904" y="6858000"/>
                </a:lnTo>
                <a:lnTo>
                  <a:pt x="2408904" y="6858000"/>
                </a:lnTo>
                <a:close/>
                <a:moveTo>
                  <a:pt x="2408903" y="0"/>
                </a:moveTo>
                <a:lnTo>
                  <a:pt x="240890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E90694E2-DC0F-45F3-9A3A-E99A3E6FB7D9}"/>
              </a:ext>
            </a:extLst>
          </p:cNvPr>
          <p:cNvSpPr/>
          <p:nvPr/>
        </p:nvSpPr>
        <p:spPr>
          <a:xfrm>
            <a:off x="2941330" y="0"/>
            <a:ext cx="8280000" cy="6858000"/>
          </a:xfrm>
          <a:prstGeom prst="parallelogram">
            <a:avLst>
              <a:gd name="adj" fmla="val 87796"/>
            </a:avLst>
          </a:prstGeom>
          <a:gradFill>
            <a:gsLst>
              <a:gs pos="0">
                <a:srgbClr val="FF9933"/>
              </a:gs>
              <a:gs pos="100000">
                <a:srgbClr val="2A5968"/>
              </a:gs>
            </a:gsLst>
            <a:lin ang="5400000" scaled="1"/>
          </a:gradFill>
          <a:ln>
            <a:noFill/>
          </a:ln>
          <a:effectLst>
            <a:outerShdw blurRad="3810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E90694E2-DC0F-45F3-9A3A-E99A3E6FB7D9}"/>
              </a:ext>
            </a:extLst>
          </p:cNvPr>
          <p:cNvSpPr/>
          <p:nvPr/>
        </p:nvSpPr>
        <p:spPr>
          <a:xfrm>
            <a:off x="904440" y="-12027"/>
            <a:ext cx="8280000" cy="6858000"/>
          </a:xfrm>
          <a:prstGeom prst="parallelogram">
            <a:avLst>
              <a:gd name="adj" fmla="val 87796"/>
            </a:avLst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noFill/>
          </a:ln>
          <a:effectLst>
            <a:outerShdw blurRad="3810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2" name="Freeform: Shape 14">
            <a:extLst>
              <a:ext uri="{FF2B5EF4-FFF2-40B4-BE49-F238E27FC236}">
                <a16:creationId xmlns:a16="http://schemas.microsoft.com/office/drawing/2014/main" id="{96CDE422-AB7F-4882-AF80-8B13DA67A169}"/>
              </a:ext>
            </a:extLst>
          </p:cNvPr>
          <p:cNvSpPr/>
          <p:nvPr/>
        </p:nvSpPr>
        <p:spPr>
          <a:xfrm flipH="1" flipV="1">
            <a:off x="4164037" y="4262511"/>
            <a:ext cx="8027963" cy="2595489"/>
          </a:xfrm>
          <a:custGeom>
            <a:avLst/>
            <a:gdLst>
              <a:gd name="connsiteX0" fmla="*/ 0 w 6812981"/>
              <a:gd name="connsiteY0" fmla="*/ 0 h 2103120"/>
              <a:gd name="connsiteX1" fmla="*/ 6812981 w 6812981"/>
              <a:gd name="connsiteY1" fmla="*/ 0 h 2103120"/>
              <a:gd name="connsiteX2" fmla="*/ 4966525 w 6812981"/>
              <a:gd name="connsiteY2" fmla="*/ 2103120 h 2103120"/>
              <a:gd name="connsiteX3" fmla="*/ 0 w 6812981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2981" h="2103120">
                <a:moveTo>
                  <a:pt x="0" y="0"/>
                </a:moveTo>
                <a:lnTo>
                  <a:pt x="6812981" y="0"/>
                </a:lnTo>
                <a:lnTo>
                  <a:pt x="4966525" y="2103120"/>
                </a:lnTo>
                <a:lnTo>
                  <a:pt x="0" y="2103120"/>
                </a:lnTo>
                <a:close/>
              </a:path>
            </a:pathLst>
          </a:custGeom>
          <a:gradFill>
            <a:gsLst>
              <a:gs pos="0">
                <a:srgbClr val="FF9966"/>
              </a:gs>
              <a:gs pos="100000">
                <a:srgbClr val="2A596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5342799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Rectangle 60"/>
          <p:cNvSpPr/>
          <p:nvPr/>
        </p:nvSpPr>
        <p:spPr>
          <a:xfrm>
            <a:off x="-650622" y="1726032"/>
            <a:ext cx="54603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sz="4800" b="1" dirty="0" smtClean="0"/>
          </a:p>
          <a:p>
            <a:pPr algn="ctr"/>
            <a:r>
              <a:rPr lang="fr-FR" sz="4800" b="1" dirty="0" smtClean="0"/>
              <a:t>Conclusion </a:t>
            </a:r>
          </a:p>
          <a:p>
            <a:pPr algn="ctr"/>
            <a:r>
              <a:rPr lang="fr-FR" sz="4800" b="1" dirty="0" smtClean="0"/>
              <a:t>générale</a:t>
            </a:r>
            <a:endParaRPr lang="fr-FR" sz="4800" dirty="0"/>
          </a:p>
          <a:p>
            <a:pPr algn="ctr"/>
            <a:r>
              <a:rPr lang="fr-FR" b="1" dirty="0" smtClean="0">
                <a:solidFill>
                  <a:schemeClr val="bg2"/>
                </a:solidFill>
              </a:rPr>
              <a:t> </a:t>
            </a:r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1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73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53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31652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7" name="Freeform 12"/>
          <p:cNvSpPr>
            <a:spLocks/>
          </p:cNvSpPr>
          <p:nvPr/>
        </p:nvSpPr>
        <p:spPr bwMode="auto">
          <a:xfrm>
            <a:off x="8141809" y="5428036"/>
            <a:ext cx="1315360" cy="780064"/>
          </a:xfrm>
          <a:custGeom>
            <a:avLst/>
            <a:gdLst>
              <a:gd name="T0" fmla="*/ 144 w 180"/>
              <a:gd name="T1" fmla="*/ 129 h 129"/>
              <a:gd name="T2" fmla="*/ 37 w 180"/>
              <a:gd name="T3" fmla="*/ 129 h 129"/>
              <a:gd name="T4" fmla="*/ 30 w 180"/>
              <a:gd name="T5" fmla="*/ 123 h 129"/>
              <a:gd name="T6" fmla="*/ 35 w 180"/>
              <a:gd name="T7" fmla="*/ 115 h 129"/>
              <a:gd name="T8" fmla="*/ 126 w 180"/>
              <a:gd name="T9" fmla="*/ 86 h 129"/>
              <a:gd name="T10" fmla="*/ 8 w 180"/>
              <a:gd name="T11" fmla="*/ 86 h 129"/>
              <a:gd name="T12" fmla="*/ 1 w 180"/>
              <a:gd name="T13" fmla="*/ 80 h 129"/>
              <a:gd name="T14" fmla="*/ 6 w 180"/>
              <a:gd name="T15" fmla="*/ 72 h 129"/>
              <a:gd name="T16" fmla="*/ 108 w 180"/>
              <a:gd name="T17" fmla="*/ 49 h 129"/>
              <a:gd name="T18" fmla="*/ 8 w 180"/>
              <a:gd name="T19" fmla="*/ 49 h 129"/>
              <a:gd name="T20" fmla="*/ 1 w 180"/>
              <a:gd name="T21" fmla="*/ 43 h 129"/>
              <a:gd name="T22" fmla="*/ 6 w 180"/>
              <a:gd name="T23" fmla="*/ 35 h 129"/>
              <a:gd name="T24" fmla="*/ 103 w 180"/>
              <a:gd name="T25" fmla="*/ 15 h 129"/>
              <a:gd name="T26" fmla="*/ 8 w 180"/>
              <a:gd name="T27" fmla="*/ 15 h 129"/>
              <a:gd name="T28" fmla="*/ 1 w 180"/>
              <a:gd name="T29" fmla="*/ 7 h 129"/>
              <a:gd name="T30" fmla="*/ 8 w 180"/>
              <a:gd name="T31" fmla="*/ 0 h 129"/>
              <a:gd name="T32" fmla="*/ 173 w 180"/>
              <a:gd name="T33" fmla="*/ 0 h 129"/>
              <a:gd name="T34" fmla="*/ 180 w 180"/>
              <a:gd name="T35" fmla="*/ 7 h 129"/>
              <a:gd name="T36" fmla="*/ 174 w 180"/>
              <a:gd name="T37" fmla="*/ 14 h 129"/>
              <a:gd name="T38" fmla="*/ 77 w 180"/>
              <a:gd name="T39" fmla="*/ 35 h 129"/>
              <a:gd name="T40" fmla="*/ 173 w 180"/>
              <a:gd name="T41" fmla="*/ 35 h 129"/>
              <a:gd name="T42" fmla="*/ 180 w 180"/>
              <a:gd name="T43" fmla="*/ 41 h 129"/>
              <a:gd name="T44" fmla="*/ 174 w 180"/>
              <a:gd name="T45" fmla="*/ 49 h 129"/>
              <a:gd name="T46" fmla="*/ 73 w 180"/>
              <a:gd name="T47" fmla="*/ 72 h 129"/>
              <a:gd name="T48" fmla="*/ 173 w 180"/>
              <a:gd name="T49" fmla="*/ 72 h 129"/>
              <a:gd name="T50" fmla="*/ 180 w 180"/>
              <a:gd name="T51" fmla="*/ 78 h 129"/>
              <a:gd name="T52" fmla="*/ 175 w 180"/>
              <a:gd name="T53" fmla="*/ 86 h 129"/>
              <a:gd name="T54" fmla="*/ 84 w 180"/>
              <a:gd name="T55" fmla="*/ 115 h 129"/>
              <a:gd name="T56" fmla="*/ 144 w 180"/>
              <a:gd name="T57" fmla="*/ 115 h 129"/>
              <a:gd name="T58" fmla="*/ 151 w 180"/>
              <a:gd name="T59" fmla="*/ 122 h 129"/>
              <a:gd name="T60" fmla="*/ 144 w 180"/>
              <a:gd name="T61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80" h="129">
                <a:moveTo>
                  <a:pt x="144" y="129"/>
                </a:moveTo>
                <a:cubicBezTo>
                  <a:pt x="37" y="129"/>
                  <a:pt x="37" y="129"/>
                  <a:pt x="37" y="129"/>
                </a:cubicBezTo>
                <a:cubicBezTo>
                  <a:pt x="33" y="129"/>
                  <a:pt x="30" y="126"/>
                  <a:pt x="30" y="123"/>
                </a:cubicBezTo>
                <a:cubicBezTo>
                  <a:pt x="29" y="119"/>
                  <a:pt x="31" y="116"/>
                  <a:pt x="35" y="115"/>
                </a:cubicBezTo>
                <a:cubicBezTo>
                  <a:pt x="126" y="86"/>
                  <a:pt x="126" y="86"/>
                  <a:pt x="126" y="86"/>
                </a:cubicBezTo>
                <a:cubicBezTo>
                  <a:pt x="8" y="86"/>
                  <a:pt x="8" y="86"/>
                  <a:pt x="8" y="86"/>
                </a:cubicBezTo>
                <a:cubicBezTo>
                  <a:pt x="4" y="86"/>
                  <a:pt x="1" y="84"/>
                  <a:pt x="1" y="80"/>
                </a:cubicBezTo>
                <a:cubicBezTo>
                  <a:pt x="0" y="76"/>
                  <a:pt x="3" y="73"/>
                  <a:pt x="6" y="72"/>
                </a:cubicBezTo>
                <a:cubicBezTo>
                  <a:pt x="108" y="49"/>
                  <a:pt x="108" y="49"/>
                  <a:pt x="108" y="49"/>
                </a:cubicBezTo>
                <a:cubicBezTo>
                  <a:pt x="8" y="49"/>
                  <a:pt x="8" y="49"/>
                  <a:pt x="8" y="49"/>
                </a:cubicBezTo>
                <a:cubicBezTo>
                  <a:pt x="4" y="49"/>
                  <a:pt x="1" y="46"/>
                  <a:pt x="1" y="43"/>
                </a:cubicBezTo>
                <a:cubicBezTo>
                  <a:pt x="0" y="39"/>
                  <a:pt x="3" y="36"/>
                  <a:pt x="6" y="35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4" y="15"/>
                  <a:pt x="1" y="11"/>
                  <a:pt x="1" y="7"/>
                </a:cubicBezTo>
                <a:cubicBezTo>
                  <a:pt x="1" y="3"/>
                  <a:pt x="4" y="0"/>
                  <a:pt x="8" y="0"/>
                </a:cubicBezTo>
                <a:cubicBezTo>
                  <a:pt x="173" y="0"/>
                  <a:pt x="173" y="0"/>
                  <a:pt x="173" y="0"/>
                </a:cubicBezTo>
                <a:cubicBezTo>
                  <a:pt x="176" y="0"/>
                  <a:pt x="179" y="3"/>
                  <a:pt x="180" y="7"/>
                </a:cubicBezTo>
                <a:cubicBezTo>
                  <a:pt x="180" y="10"/>
                  <a:pt x="178" y="14"/>
                  <a:pt x="174" y="14"/>
                </a:cubicBezTo>
                <a:cubicBezTo>
                  <a:pt x="77" y="35"/>
                  <a:pt x="77" y="35"/>
                  <a:pt x="77" y="35"/>
                </a:cubicBezTo>
                <a:cubicBezTo>
                  <a:pt x="173" y="35"/>
                  <a:pt x="173" y="35"/>
                  <a:pt x="173" y="35"/>
                </a:cubicBezTo>
                <a:cubicBezTo>
                  <a:pt x="176" y="35"/>
                  <a:pt x="179" y="38"/>
                  <a:pt x="180" y="41"/>
                </a:cubicBezTo>
                <a:cubicBezTo>
                  <a:pt x="180" y="45"/>
                  <a:pt x="178" y="48"/>
                  <a:pt x="174" y="49"/>
                </a:cubicBezTo>
                <a:cubicBezTo>
                  <a:pt x="73" y="72"/>
                  <a:pt x="73" y="72"/>
                  <a:pt x="73" y="72"/>
                </a:cubicBezTo>
                <a:cubicBezTo>
                  <a:pt x="173" y="72"/>
                  <a:pt x="173" y="72"/>
                  <a:pt x="173" y="72"/>
                </a:cubicBezTo>
                <a:cubicBezTo>
                  <a:pt x="176" y="72"/>
                  <a:pt x="179" y="75"/>
                  <a:pt x="180" y="78"/>
                </a:cubicBezTo>
                <a:cubicBezTo>
                  <a:pt x="180" y="82"/>
                  <a:pt x="178" y="85"/>
                  <a:pt x="175" y="86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144" y="115"/>
                  <a:pt x="144" y="115"/>
                  <a:pt x="144" y="115"/>
                </a:cubicBezTo>
                <a:cubicBezTo>
                  <a:pt x="148" y="115"/>
                  <a:pt x="151" y="118"/>
                  <a:pt x="151" y="122"/>
                </a:cubicBezTo>
                <a:cubicBezTo>
                  <a:pt x="151" y="126"/>
                  <a:pt x="148" y="129"/>
                  <a:pt x="144" y="12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lIns="216675" tIns="108338" rIns="216675" bIns="108338"/>
          <a:lstStyle/>
          <a:p>
            <a:endParaRPr lang="fr-FR" sz="4266" dirty="0">
              <a:latin typeface="Raleway Light"/>
            </a:endParaRPr>
          </a:p>
        </p:txBody>
      </p:sp>
      <p:sp>
        <p:nvSpPr>
          <p:cNvPr id="48" name="Freeform 14"/>
          <p:cNvSpPr>
            <a:spLocks noEditPoints="1"/>
          </p:cNvSpPr>
          <p:nvPr/>
        </p:nvSpPr>
        <p:spPr bwMode="auto">
          <a:xfrm>
            <a:off x="8835183" y="1490508"/>
            <a:ext cx="306562" cy="314960"/>
          </a:xfrm>
          <a:custGeom>
            <a:avLst/>
            <a:gdLst>
              <a:gd name="T0" fmla="*/ 35 w 45"/>
              <a:gd name="T1" fmla="*/ 42 h 46"/>
              <a:gd name="T2" fmla="*/ 30 w 45"/>
              <a:gd name="T3" fmla="*/ 38 h 46"/>
              <a:gd name="T4" fmla="*/ 30 w 45"/>
              <a:gd name="T5" fmla="*/ 44 h 46"/>
              <a:gd name="T6" fmla="*/ 26 w 45"/>
              <a:gd name="T7" fmla="*/ 40 h 46"/>
              <a:gd name="T8" fmla="*/ 25 w 45"/>
              <a:gd name="T9" fmla="*/ 46 h 46"/>
              <a:gd name="T10" fmla="*/ 22 w 45"/>
              <a:gd name="T11" fmla="*/ 33 h 46"/>
              <a:gd name="T12" fmla="*/ 22 w 45"/>
              <a:gd name="T13" fmla="*/ 13 h 46"/>
              <a:gd name="T14" fmla="*/ 25 w 45"/>
              <a:gd name="T15" fmla="*/ 0 h 46"/>
              <a:gd name="T16" fmla="*/ 26 w 45"/>
              <a:gd name="T17" fmla="*/ 6 h 46"/>
              <a:gd name="T18" fmla="*/ 30 w 45"/>
              <a:gd name="T19" fmla="*/ 2 h 46"/>
              <a:gd name="T20" fmla="*/ 30 w 45"/>
              <a:gd name="T21" fmla="*/ 8 h 46"/>
              <a:gd name="T22" fmla="*/ 35 w 45"/>
              <a:gd name="T23" fmla="*/ 4 h 46"/>
              <a:gd name="T24" fmla="*/ 39 w 45"/>
              <a:gd name="T25" fmla="*/ 7 h 46"/>
              <a:gd name="T26" fmla="*/ 36 w 45"/>
              <a:gd name="T27" fmla="*/ 13 h 46"/>
              <a:gd name="T28" fmla="*/ 42 w 45"/>
              <a:gd name="T29" fmla="*/ 12 h 46"/>
              <a:gd name="T30" fmla="*/ 38 w 45"/>
              <a:gd name="T31" fmla="*/ 16 h 46"/>
              <a:gd name="T32" fmla="*/ 44 w 45"/>
              <a:gd name="T33" fmla="*/ 17 h 46"/>
              <a:gd name="T34" fmla="*/ 45 w 45"/>
              <a:gd name="T35" fmla="*/ 21 h 46"/>
              <a:gd name="T36" fmla="*/ 40 w 45"/>
              <a:gd name="T37" fmla="*/ 23 h 46"/>
              <a:gd name="T38" fmla="*/ 45 w 45"/>
              <a:gd name="T39" fmla="*/ 25 h 46"/>
              <a:gd name="T40" fmla="*/ 44 w 45"/>
              <a:gd name="T41" fmla="*/ 29 h 46"/>
              <a:gd name="T42" fmla="*/ 38 w 45"/>
              <a:gd name="T43" fmla="*/ 30 h 46"/>
              <a:gd name="T44" fmla="*/ 42 w 45"/>
              <a:gd name="T45" fmla="*/ 34 h 46"/>
              <a:gd name="T46" fmla="*/ 36 w 45"/>
              <a:gd name="T47" fmla="*/ 33 h 46"/>
              <a:gd name="T48" fmla="*/ 39 w 45"/>
              <a:gd name="T49" fmla="*/ 39 h 46"/>
              <a:gd name="T50" fmla="*/ 22 w 45"/>
              <a:gd name="T51" fmla="*/ 46 h 46"/>
              <a:gd name="T52" fmla="*/ 20 w 45"/>
              <a:gd name="T53" fmla="*/ 40 h 46"/>
              <a:gd name="T54" fmla="*/ 17 w 45"/>
              <a:gd name="T55" fmla="*/ 45 h 46"/>
              <a:gd name="T56" fmla="*/ 13 w 45"/>
              <a:gd name="T57" fmla="*/ 44 h 46"/>
              <a:gd name="T58" fmla="*/ 13 w 45"/>
              <a:gd name="T59" fmla="*/ 37 h 46"/>
              <a:gd name="T60" fmla="*/ 8 w 45"/>
              <a:gd name="T61" fmla="*/ 40 h 46"/>
              <a:gd name="T62" fmla="*/ 10 w 45"/>
              <a:gd name="T63" fmla="*/ 35 h 46"/>
              <a:gd name="T64" fmla="*/ 4 w 45"/>
              <a:gd name="T65" fmla="*/ 36 h 46"/>
              <a:gd name="T66" fmla="*/ 2 w 45"/>
              <a:gd name="T67" fmla="*/ 32 h 46"/>
              <a:gd name="T68" fmla="*/ 6 w 45"/>
              <a:gd name="T69" fmla="*/ 28 h 46"/>
              <a:gd name="T70" fmla="*/ 0 w 45"/>
              <a:gd name="T71" fmla="*/ 27 h 46"/>
              <a:gd name="T72" fmla="*/ 5 w 45"/>
              <a:gd name="T73" fmla="*/ 24 h 46"/>
              <a:gd name="T74" fmla="*/ 5 w 45"/>
              <a:gd name="T75" fmla="*/ 22 h 46"/>
              <a:gd name="T76" fmla="*/ 0 w 45"/>
              <a:gd name="T77" fmla="*/ 19 h 46"/>
              <a:gd name="T78" fmla="*/ 6 w 45"/>
              <a:gd name="T79" fmla="*/ 18 h 46"/>
              <a:gd name="T80" fmla="*/ 2 w 45"/>
              <a:gd name="T81" fmla="*/ 14 h 46"/>
              <a:gd name="T82" fmla="*/ 4 w 45"/>
              <a:gd name="T83" fmla="*/ 10 h 46"/>
              <a:gd name="T84" fmla="*/ 10 w 45"/>
              <a:gd name="T85" fmla="*/ 11 h 46"/>
              <a:gd name="T86" fmla="*/ 8 w 45"/>
              <a:gd name="T87" fmla="*/ 6 h 46"/>
              <a:gd name="T88" fmla="*/ 13 w 45"/>
              <a:gd name="T89" fmla="*/ 8 h 46"/>
              <a:gd name="T90" fmla="*/ 13 w 45"/>
              <a:gd name="T91" fmla="*/ 2 h 46"/>
              <a:gd name="T92" fmla="*/ 17 w 45"/>
              <a:gd name="T93" fmla="*/ 1 h 46"/>
              <a:gd name="T94" fmla="*/ 20 w 45"/>
              <a:gd name="T95" fmla="*/ 6 h 46"/>
              <a:gd name="T96" fmla="*/ 22 w 45"/>
              <a:gd name="T97" fmla="*/ 0 h 46"/>
              <a:gd name="T98" fmla="*/ 12 w 45"/>
              <a:gd name="T99" fmla="*/ 23 h 46"/>
              <a:gd name="T100" fmla="*/ 22 w 45"/>
              <a:gd name="T101" fmla="*/ 4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5" h="46">
                <a:moveTo>
                  <a:pt x="37" y="40"/>
                </a:moveTo>
                <a:cubicBezTo>
                  <a:pt x="37" y="41"/>
                  <a:pt x="36" y="41"/>
                  <a:pt x="35" y="42"/>
                </a:cubicBezTo>
                <a:cubicBezTo>
                  <a:pt x="32" y="37"/>
                  <a:pt x="32" y="37"/>
                  <a:pt x="32" y="37"/>
                </a:cubicBezTo>
                <a:cubicBezTo>
                  <a:pt x="31" y="38"/>
                  <a:pt x="31" y="38"/>
                  <a:pt x="30" y="38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1" y="44"/>
                  <a:pt x="30" y="44"/>
                </a:cubicBezTo>
                <a:cubicBezTo>
                  <a:pt x="30" y="45"/>
                  <a:pt x="29" y="45"/>
                  <a:pt x="28" y="45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40"/>
                  <a:pt x="25" y="40"/>
                  <a:pt x="25" y="40"/>
                </a:cubicBezTo>
                <a:cubicBezTo>
                  <a:pt x="25" y="46"/>
                  <a:pt x="25" y="46"/>
                  <a:pt x="25" y="46"/>
                </a:cubicBezTo>
                <a:cubicBezTo>
                  <a:pt x="24" y="46"/>
                  <a:pt x="23" y="46"/>
                  <a:pt x="22" y="46"/>
                </a:cubicBezTo>
                <a:cubicBezTo>
                  <a:pt x="22" y="33"/>
                  <a:pt x="22" y="33"/>
                  <a:pt x="22" y="33"/>
                </a:cubicBezTo>
                <a:cubicBezTo>
                  <a:pt x="28" y="33"/>
                  <a:pt x="33" y="29"/>
                  <a:pt x="33" y="23"/>
                </a:cubicBezTo>
                <a:cubicBezTo>
                  <a:pt x="33" y="17"/>
                  <a:pt x="28" y="13"/>
                  <a:pt x="22" y="13"/>
                </a:cubicBezTo>
                <a:cubicBezTo>
                  <a:pt x="22" y="0"/>
                  <a:pt x="22" y="0"/>
                  <a:pt x="22" y="0"/>
                </a:cubicBezTo>
                <a:cubicBezTo>
                  <a:pt x="23" y="0"/>
                  <a:pt x="24" y="0"/>
                  <a:pt x="25" y="0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6"/>
                  <a:pt x="26" y="6"/>
                  <a:pt x="26" y="6"/>
                </a:cubicBezTo>
                <a:cubicBezTo>
                  <a:pt x="28" y="1"/>
                  <a:pt x="28" y="1"/>
                  <a:pt x="28" y="1"/>
                </a:cubicBezTo>
                <a:cubicBezTo>
                  <a:pt x="29" y="1"/>
                  <a:pt x="30" y="1"/>
                  <a:pt x="30" y="2"/>
                </a:cubicBezTo>
                <a:cubicBezTo>
                  <a:pt x="31" y="2"/>
                  <a:pt x="32" y="2"/>
                  <a:pt x="32" y="2"/>
                </a:cubicBezTo>
                <a:cubicBezTo>
                  <a:pt x="30" y="8"/>
                  <a:pt x="30" y="8"/>
                  <a:pt x="30" y="8"/>
                </a:cubicBezTo>
                <a:cubicBezTo>
                  <a:pt x="31" y="8"/>
                  <a:pt x="31" y="8"/>
                  <a:pt x="32" y="8"/>
                </a:cubicBezTo>
                <a:cubicBezTo>
                  <a:pt x="35" y="4"/>
                  <a:pt x="35" y="4"/>
                  <a:pt x="35" y="4"/>
                </a:cubicBezTo>
                <a:cubicBezTo>
                  <a:pt x="36" y="5"/>
                  <a:pt x="37" y="5"/>
                  <a:pt x="37" y="6"/>
                </a:cubicBezTo>
                <a:cubicBezTo>
                  <a:pt x="38" y="6"/>
                  <a:pt x="38" y="6"/>
                  <a:pt x="39" y="7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2"/>
                  <a:pt x="36" y="12"/>
                  <a:pt x="36" y="13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2" y="11"/>
                  <a:pt x="42" y="12"/>
                </a:cubicBezTo>
                <a:cubicBezTo>
                  <a:pt x="43" y="12"/>
                  <a:pt x="43" y="13"/>
                  <a:pt x="43" y="14"/>
                </a:cubicBezTo>
                <a:cubicBezTo>
                  <a:pt x="38" y="16"/>
                  <a:pt x="38" y="16"/>
                  <a:pt x="38" y="16"/>
                </a:cubicBezTo>
                <a:cubicBezTo>
                  <a:pt x="39" y="17"/>
                  <a:pt x="39" y="17"/>
                  <a:pt x="39" y="18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8"/>
                  <a:pt x="45" y="18"/>
                  <a:pt x="45" y="19"/>
                </a:cubicBezTo>
                <a:cubicBezTo>
                  <a:pt x="45" y="20"/>
                  <a:pt x="45" y="20"/>
                  <a:pt x="45" y="21"/>
                </a:cubicBezTo>
                <a:cubicBezTo>
                  <a:pt x="40" y="22"/>
                  <a:pt x="40" y="22"/>
                  <a:pt x="40" y="22"/>
                </a:cubicBezTo>
                <a:cubicBezTo>
                  <a:pt x="40" y="22"/>
                  <a:pt x="40" y="23"/>
                  <a:pt x="40" y="23"/>
                </a:cubicBezTo>
                <a:cubicBezTo>
                  <a:pt x="40" y="23"/>
                  <a:pt x="40" y="24"/>
                  <a:pt x="40" y="24"/>
                </a:cubicBezTo>
                <a:cubicBezTo>
                  <a:pt x="45" y="25"/>
                  <a:pt x="45" y="25"/>
                  <a:pt x="45" y="25"/>
                </a:cubicBezTo>
                <a:cubicBezTo>
                  <a:pt x="45" y="25"/>
                  <a:pt x="45" y="26"/>
                  <a:pt x="45" y="27"/>
                </a:cubicBezTo>
                <a:cubicBezTo>
                  <a:pt x="45" y="28"/>
                  <a:pt x="45" y="28"/>
                  <a:pt x="44" y="29"/>
                </a:cubicBezTo>
                <a:cubicBezTo>
                  <a:pt x="39" y="28"/>
                  <a:pt x="39" y="28"/>
                  <a:pt x="39" y="28"/>
                </a:cubicBezTo>
                <a:cubicBezTo>
                  <a:pt x="39" y="29"/>
                  <a:pt x="39" y="29"/>
                  <a:pt x="38" y="30"/>
                </a:cubicBezTo>
                <a:cubicBezTo>
                  <a:pt x="43" y="32"/>
                  <a:pt x="43" y="32"/>
                  <a:pt x="43" y="32"/>
                </a:cubicBezTo>
                <a:cubicBezTo>
                  <a:pt x="43" y="33"/>
                  <a:pt x="43" y="34"/>
                  <a:pt x="42" y="34"/>
                </a:cubicBezTo>
                <a:cubicBezTo>
                  <a:pt x="42" y="35"/>
                  <a:pt x="41" y="36"/>
                  <a:pt x="41" y="36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4"/>
                  <a:pt x="35" y="34"/>
                  <a:pt x="35" y="35"/>
                </a:cubicBezTo>
                <a:cubicBezTo>
                  <a:pt x="39" y="39"/>
                  <a:pt x="39" y="39"/>
                  <a:pt x="39" y="39"/>
                </a:cubicBezTo>
                <a:cubicBezTo>
                  <a:pt x="38" y="39"/>
                  <a:pt x="38" y="40"/>
                  <a:pt x="37" y="40"/>
                </a:cubicBezTo>
                <a:close/>
                <a:moveTo>
                  <a:pt x="22" y="46"/>
                </a:moveTo>
                <a:cubicBezTo>
                  <a:pt x="22" y="46"/>
                  <a:pt x="21" y="46"/>
                  <a:pt x="20" y="46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19" y="40"/>
                  <a:pt x="19" y="40"/>
                </a:cubicBezTo>
                <a:cubicBezTo>
                  <a:pt x="17" y="45"/>
                  <a:pt x="17" y="45"/>
                  <a:pt x="17" y="45"/>
                </a:cubicBezTo>
                <a:cubicBezTo>
                  <a:pt x="16" y="45"/>
                  <a:pt x="15" y="45"/>
                  <a:pt x="15" y="44"/>
                </a:cubicBezTo>
                <a:cubicBezTo>
                  <a:pt x="14" y="44"/>
                  <a:pt x="13" y="44"/>
                  <a:pt x="13" y="44"/>
                </a:cubicBezTo>
                <a:cubicBezTo>
                  <a:pt x="15" y="38"/>
                  <a:pt x="15" y="38"/>
                  <a:pt x="15" y="38"/>
                </a:cubicBezTo>
                <a:cubicBezTo>
                  <a:pt x="14" y="38"/>
                  <a:pt x="14" y="38"/>
                  <a:pt x="13" y="37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1"/>
                  <a:pt x="8" y="41"/>
                  <a:pt x="8" y="40"/>
                </a:cubicBezTo>
                <a:cubicBezTo>
                  <a:pt x="7" y="40"/>
                  <a:pt x="7" y="39"/>
                  <a:pt x="6" y="39"/>
                </a:cubicBezTo>
                <a:cubicBezTo>
                  <a:pt x="10" y="35"/>
                  <a:pt x="10" y="35"/>
                  <a:pt x="10" y="35"/>
                </a:cubicBezTo>
                <a:cubicBezTo>
                  <a:pt x="9" y="34"/>
                  <a:pt x="9" y="34"/>
                  <a:pt x="9" y="33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6"/>
                  <a:pt x="3" y="35"/>
                  <a:pt x="3" y="34"/>
                </a:cubicBezTo>
                <a:cubicBezTo>
                  <a:pt x="2" y="34"/>
                  <a:pt x="2" y="33"/>
                  <a:pt x="2" y="32"/>
                </a:cubicBezTo>
                <a:cubicBezTo>
                  <a:pt x="7" y="30"/>
                  <a:pt x="7" y="30"/>
                  <a:pt x="7" y="30"/>
                </a:cubicBezTo>
                <a:cubicBezTo>
                  <a:pt x="6" y="29"/>
                  <a:pt x="6" y="29"/>
                  <a:pt x="6" y="28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28"/>
                  <a:pt x="0" y="28"/>
                  <a:pt x="0" y="27"/>
                </a:cubicBezTo>
                <a:cubicBezTo>
                  <a:pt x="0" y="26"/>
                  <a:pt x="0" y="25"/>
                  <a:pt x="0" y="25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3"/>
                  <a:pt x="5" y="23"/>
                </a:cubicBezTo>
                <a:cubicBezTo>
                  <a:pt x="5" y="23"/>
                  <a:pt x="5" y="22"/>
                  <a:pt x="5" y="22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0"/>
                  <a:pt x="0" y="20"/>
                  <a:pt x="0" y="19"/>
                </a:cubicBezTo>
                <a:cubicBezTo>
                  <a:pt x="0" y="18"/>
                  <a:pt x="0" y="18"/>
                  <a:pt x="1" y="17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7"/>
                  <a:pt x="6" y="17"/>
                  <a:pt x="7" y="16"/>
                </a:cubicBezTo>
                <a:cubicBezTo>
                  <a:pt x="2" y="14"/>
                  <a:pt x="2" y="14"/>
                  <a:pt x="2" y="14"/>
                </a:cubicBezTo>
                <a:cubicBezTo>
                  <a:pt x="2" y="13"/>
                  <a:pt x="2" y="12"/>
                  <a:pt x="3" y="12"/>
                </a:cubicBezTo>
                <a:cubicBezTo>
                  <a:pt x="3" y="11"/>
                  <a:pt x="4" y="10"/>
                  <a:pt x="4" y="10"/>
                </a:cubicBezTo>
                <a:cubicBezTo>
                  <a:pt x="9" y="13"/>
                  <a:pt x="9" y="13"/>
                  <a:pt x="9" y="13"/>
                </a:cubicBezTo>
                <a:cubicBezTo>
                  <a:pt x="9" y="12"/>
                  <a:pt x="9" y="12"/>
                  <a:pt x="10" y="11"/>
                </a:cubicBezTo>
                <a:cubicBezTo>
                  <a:pt x="6" y="7"/>
                  <a:pt x="6" y="7"/>
                  <a:pt x="6" y="7"/>
                </a:cubicBezTo>
                <a:cubicBezTo>
                  <a:pt x="7" y="6"/>
                  <a:pt x="7" y="6"/>
                  <a:pt x="8" y="6"/>
                </a:cubicBezTo>
                <a:cubicBezTo>
                  <a:pt x="8" y="5"/>
                  <a:pt x="9" y="5"/>
                  <a:pt x="10" y="4"/>
                </a:cubicBezTo>
                <a:cubicBezTo>
                  <a:pt x="13" y="8"/>
                  <a:pt x="13" y="8"/>
                  <a:pt x="13" y="8"/>
                </a:cubicBezTo>
                <a:cubicBezTo>
                  <a:pt x="14" y="8"/>
                  <a:pt x="14" y="8"/>
                  <a:pt x="15" y="8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4" y="2"/>
                  <a:pt x="15" y="2"/>
                </a:cubicBezTo>
                <a:cubicBezTo>
                  <a:pt x="15" y="1"/>
                  <a:pt x="16" y="1"/>
                  <a:pt x="17" y="1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20" y="6"/>
                  <a:pt x="20" y="6"/>
                </a:cubicBezTo>
                <a:cubicBezTo>
                  <a:pt x="20" y="0"/>
                  <a:pt x="20" y="0"/>
                  <a:pt x="20" y="0"/>
                </a:cubicBezTo>
                <a:cubicBezTo>
                  <a:pt x="21" y="0"/>
                  <a:pt x="22" y="0"/>
                  <a:pt x="22" y="0"/>
                </a:cubicBezTo>
                <a:cubicBezTo>
                  <a:pt x="22" y="13"/>
                  <a:pt x="22" y="13"/>
                  <a:pt x="22" y="13"/>
                </a:cubicBezTo>
                <a:cubicBezTo>
                  <a:pt x="17" y="13"/>
                  <a:pt x="12" y="17"/>
                  <a:pt x="12" y="23"/>
                </a:cubicBezTo>
                <a:cubicBezTo>
                  <a:pt x="12" y="29"/>
                  <a:pt x="17" y="33"/>
                  <a:pt x="22" y="33"/>
                </a:cubicBezTo>
                <a:lnTo>
                  <a:pt x="22" y="46"/>
                </a:lnTo>
                <a:close/>
              </a:path>
            </a:pathLst>
          </a:custGeom>
          <a:solidFill>
            <a:srgbClr val="2A5968"/>
          </a:solidFill>
          <a:ln>
            <a:noFill/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49" name="Freeform 16"/>
          <p:cNvSpPr>
            <a:spLocks noEditPoints="1"/>
          </p:cNvSpPr>
          <p:nvPr/>
        </p:nvSpPr>
        <p:spPr bwMode="auto">
          <a:xfrm>
            <a:off x="8306049" y="2154024"/>
            <a:ext cx="1625199" cy="1641997"/>
          </a:xfrm>
          <a:custGeom>
            <a:avLst/>
            <a:gdLst>
              <a:gd name="T0" fmla="*/ 179 w 237"/>
              <a:gd name="T1" fmla="*/ 161 h 239"/>
              <a:gd name="T2" fmla="*/ 179 w 237"/>
              <a:gd name="T3" fmla="*/ 114 h 239"/>
              <a:gd name="T4" fmla="*/ 196 w 237"/>
              <a:gd name="T5" fmla="*/ 68 h 239"/>
              <a:gd name="T6" fmla="*/ 196 w 237"/>
              <a:gd name="T7" fmla="*/ 48 h 239"/>
              <a:gd name="T8" fmla="*/ 219 w 237"/>
              <a:gd name="T9" fmla="*/ 88 h 239"/>
              <a:gd name="T10" fmla="*/ 224 w 237"/>
              <a:gd name="T11" fmla="*/ 125 h 239"/>
              <a:gd name="T12" fmla="*/ 228 w 237"/>
              <a:gd name="T13" fmla="*/ 167 h 239"/>
              <a:gd name="T14" fmla="*/ 185 w 237"/>
              <a:gd name="T15" fmla="*/ 219 h 239"/>
              <a:gd name="T16" fmla="*/ 153 w 237"/>
              <a:gd name="T17" fmla="*/ 234 h 239"/>
              <a:gd name="T18" fmla="*/ 170 w 237"/>
              <a:gd name="T19" fmla="*/ 197 h 239"/>
              <a:gd name="T20" fmla="*/ 167 w 237"/>
              <a:gd name="T21" fmla="*/ 26 h 239"/>
              <a:gd name="T22" fmla="*/ 153 w 237"/>
              <a:gd name="T23" fmla="*/ 71 h 239"/>
              <a:gd name="T24" fmla="*/ 179 w 237"/>
              <a:gd name="T25" fmla="*/ 78 h 239"/>
              <a:gd name="T26" fmla="*/ 179 w 237"/>
              <a:gd name="T27" fmla="*/ 114 h 239"/>
              <a:gd name="T28" fmla="*/ 179 w 237"/>
              <a:gd name="T29" fmla="*/ 148 h 239"/>
              <a:gd name="T30" fmla="*/ 153 w 237"/>
              <a:gd name="T31" fmla="*/ 234 h 239"/>
              <a:gd name="T32" fmla="*/ 153 w 237"/>
              <a:gd name="T33" fmla="*/ 234 h 239"/>
              <a:gd name="T34" fmla="*/ 142 w 237"/>
              <a:gd name="T35" fmla="*/ 29 h 239"/>
              <a:gd name="T36" fmla="*/ 142 w 237"/>
              <a:gd name="T37" fmla="*/ 67 h 239"/>
              <a:gd name="T38" fmla="*/ 147 w 237"/>
              <a:gd name="T39" fmla="*/ 114 h 239"/>
              <a:gd name="T40" fmla="*/ 153 w 237"/>
              <a:gd name="T41" fmla="*/ 133 h 239"/>
              <a:gd name="T42" fmla="*/ 153 w 237"/>
              <a:gd name="T43" fmla="*/ 168 h 239"/>
              <a:gd name="T44" fmla="*/ 142 w 237"/>
              <a:gd name="T45" fmla="*/ 223 h 239"/>
              <a:gd name="T46" fmla="*/ 118 w 237"/>
              <a:gd name="T47" fmla="*/ 138 h 239"/>
              <a:gd name="T48" fmla="*/ 132 w 237"/>
              <a:gd name="T49" fmla="*/ 15 h 239"/>
              <a:gd name="T50" fmla="*/ 124 w 237"/>
              <a:gd name="T51" fmla="*/ 91 h 239"/>
              <a:gd name="T52" fmla="*/ 140 w 237"/>
              <a:gd name="T53" fmla="*/ 100 h 239"/>
              <a:gd name="T54" fmla="*/ 142 w 237"/>
              <a:gd name="T55" fmla="*/ 149 h 239"/>
              <a:gd name="T56" fmla="*/ 142 w 237"/>
              <a:gd name="T57" fmla="*/ 210 h 239"/>
              <a:gd name="T58" fmla="*/ 95 w 237"/>
              <a:gd name="T59" fmla="*/ 222 h 239"/>
              <a:gd name="T60" fmla="*/ 109 w 237"/>
              <a:gd name="T61" fmla="*/ 147 h 239"/>
              <a:gd name="T62" fmla="*/ 95 w 237"/>
              <a:gd name="T63" fmla="*/ 140 h 239"/>
              <a:gd name="T64" fmla="*/ 95 w 237"/>
              <a:gd name="T65" fmla="*/ 67 h 239"/>
              <a:gd name="T66" fmla="*/ 95 w 237"/>
              <a:gd name="T67" fmla="*/ 16 h 239"/>
              <a:gd name="T68" fmla="*/ 118 w 237"/>
              <a:gd name="T69" fmla="*/ 101 h 239"/>
              <a:gd name="T70" fmla="*/ 90 w 237"/>
              <a:gd name="T71" fmla="*/ 235 h 239"/>
              <a:gd name="T72" fmla="*/ 84 w 237"/>
              <a:gd name="T73" fmla="*/ 5 h 239"/>
              <a:gd name="T74" fmla="*/ 84 w 237"/>
              <a:gd name="T75" fmla="*/ 5 h 239"/>
              <a:gd name="T76" fmla="*/ 95 w 237"/>
              <a:gd name="T77" fmla="*/ 67 h 239"/>
              <a:gd name="T78" fmla="*/ 91 w 237"/>
              <a:gd name="T79" fmla="*/ 129 h 239"/>
              <a:gd name="T80" fmla="*/ 91 w 237"/>
              <a:gd name="T81" fmla="*/ 110 h 239"/>
              <a:gd name="T82" fmla="*/ 95 w 237"/>
              <a:gd name="T83" fmla="*/ 172 h 239"/>
              <a:gd name="T84" fmla="*/ 66 w 237"/>
              <a:gd name="T85" fmla="*/ 226 h 239"/>
              <a:gd name="T86" fmla="*/ 67 w 237"/>
              <a:gd name="T87" fmla="*/ 197 h 239"/>
              <a:gd name="T88" fmla="*/ 84 w 237"/>
              <a:gd name="T89" fmla="*/ 234 h 239"/>
              <a:gd name="T90" fmla="*/ 84 w 237"/>
              <a:gd name="T91" fmla="*/ 5 h 239"/>
              <a:gd name="T92" fmla="*/ 67 w 237"/>
              <a:gd name="T93" fmla="*/ 42 h 239"/>
              <a:gd name="T94" fmla="*/ 58 w 237"/>
              <a:gd name="T95" fmla="*/ 91 h 239"/>
              <a:gd name="T96" fmla="*/ 58 w 237"/>
              <a:gd name="T97" fmla="*/ 125 h 239"/>
              <a:gd name="T98" fmla="*/ 58 w 237"/>
              <a:gd name="T99" fmla="*/ 161 h 239"/>
              <a:gd name="T100" fmla="*/ 32 w 237"/>
              <a:gd name="T101" fmla="*/ 202 h 239"/>
              <a:gd name="T102" fmla="*/ 21 w 237"/>
              <a:gd name="T103" fmla="*/ 160 h 239"/>
              <a:gd name="T104" fmla="*/ 13 w 237"/>
              <a:gd name="T105" fmla="*/ 119 h 239"/>
              <a:gd name="T106" fmla="*/ 21 w 237"/>
              <a:gd name="T107" fmla="*/ 79 h 239"/>
              <a:gd name="T108" fmla="*/ 32 w 237"/>
              <a:gd name="T109" fmla="*/ 37 h 239"/>
              <a:gd name="T110" fmla="*/ 58 w 237"/>
              <a:gd name="T111" fmla="*/ 78 h 239"/>
              <a:gd name="T112" fmla="*/ 58 w 237"/>
              <a:gd name="T113" fmla="*/ 125 h 239"/>
              <a:gd name="T114" fmla="*/ 41 w 237"/>
              <a:gd name="T115" fmla="*/ 17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37" h="239">
                <a:moveTo>
                  <a:pt x="185" y="219"/>
                </a:moveTo>
                <a:cubicBezTo>
                  <a:pt x="179" y="212"/>
                  <a:pt x="179" y="212"/>
                  <a:pt x="179" y="212"/>
                </a:cubicBezTo>
                <a:cubicBezTo>
                  <a:pt x="179" y="191"/>
                  <a:pt x="179" y="191"/>
                  <a:pt x="179" y="191"/>
                </a:cubicBezTo>
                <a:cubicBezTo>
                  <a:pt x="185" y="185"/>
                  <a:pt x="191" y="178"/>
                  <a:pt x="196" y="171"/>
                </a:cubicBezTo>
                <a:cubicBezTo>
                  <a:pt x="179" y="161"/>
                  <a:pt x="179" y="161"/>
                  <a:pt x="179" y="161"/>
                </a:cubicBezTo>
                <a:cubicBezTo>
                  <a:pt x="179" y="148"/>
                  <a:pt x="179" y="148"/>
                  <a:pt x="179" y="148"/>
                </a:cubicBezTo>
                <a:cubicBezTo>
                  <a:pt x="202" y="161"/>
                  <a:pt x="202" y="161"/>
                  <a:pt x="202" y="161"/>
                </a:cubicBezTo>
                <a:cubicBezTo>
                  <a:pt x="207" y="150"/>
                  <a:pt x="211" y="138"/>
                  <a:pt x="211" y="125"/>
                </a:cubicBezTo>
                <a:cubicBezTo>
                  <a:pt x="179" y="125"/>
                  <a:pt x="179" y="125"/>
                  <a:pt x="179" y="125"/>
                </a:cubicBezTo>
                <a:cubicBezTo>
                  <a:pt x="179" y="114"/>
                  <a:pt x="179" y="114"/>
                  <a:pt x="179" y="114"/>
                </a:cubicBezTo>
                <a:cubicBezTo>
                  <a:pt x="211" y="114"/>
                  <a:pt x="211" y="114"/>
                  <a:pt x="211" y="114"/>
                </a:cubicBezTo>
                <a:cubicBezTo>
                  <a:pt x="211" y="101"/>
                  <a:pt x="207" y="89"/>
                  <a:pt x="202" y="78"/>
                </a:cubicBezTo>
                <a:cubicBezTo>
                  <a:pt x="179" y="91"/>
                  <a:pt x="179" y="91"/>
                  <a:pt x="179" y="91"/>
                </a:cubicBezTo>
                <a:cubicBezTo>
                  <a:pt x="179" y="78"/>
                  <a:pt x="179" y="78"/>
                  <a:pt x="179" y="78"/>
                </a:cubicBezTo>
                <a:cubicBezTo>
                  <a:pt x="196" y="68"/>
                  <a:pt x="196" y="68"/>
                  <a:pt x="196" y="68"/>
                </a:cubicBezTo>
                <a:cubicBezTo>
                  <a:pt x="191" y="61"/>
                  <a:pt x="185" y="54"/>
                  <a:pt x="179" y="48"/>
                </a:cubicBezTo>
                <a:cubicBezTo>
                  <a:pt x="179" y="27"/>
                  <a:pt x="179" y="27"/>
                  <a:pt x="179" y="27"/>
                </a:cubicBezTo>
                <a:cubicBezTo>
                  <a:pt x="185" y="20"/>
                  <a:pt x="185" y="20"/>
                  <a:pt x="185" y="20"/>
                </a:cubicBezTo>
                <a:cubicBezTo>
                  <a:pt x="192" y="25"/>
                  <a:pt x="199" y="31"/>
                  <a:pt x="205" y="37"/>
                </a:cubicBezTo>
                <a:cubicBezTo>
                  <a:pt x="196" y="48"/>
                  <a:pt x="196" y="48"/>
                  <a:pt x="196" y="48"/>
                </a:cubicBezTo>
                <a:cubicBezTo>
                  <a:pt x="198" y="50"/>
                  <a:pt x="200" y="53"/>
                  <a:pt x="202" y="56"/>
                </a:cubicBezTo>
                <a:cubicBezTo>
                  <a:pt x="214" y="49"/>
                  <a:pt x="214" y="49"/>
                  <a:pt x="214" y="49"/>
                </a:cubicBezTo>
                <a:cubicBezTo>
                  <a:pt x="220" y="56"/>
                  <a:pt x="224" y="64"/>
                  <a:pt x="228" y="72"/>
                </a:cubicBezTo>
                <a:cubicBezTo>
                  <a:pt x="216" y="79"/>
                  <a:pt x="216" y="79"/>
                  <a:pt x="216" y="79"/>
                </a:cubicBezTo>
                <a:cubicBezTo>
                  <a:pt x="217" y="82"/>
                  <a:pt x="218" y="85"/>
                  <a:pt x="219" y="88"/>
                </a:cubicBezTo>
                <a:cubicBezTo>
                  <a:pt x="233" y="86"/>
                  <a:pt x="233" y="86"/>
                  <a:pt x="233" y="86"/>
                </a:cubicBezTo>
                <a:cubicBezTo>
                  <a:pt x="235" y="94"/>
                  <a:pt x="237" y="103"/>
                  <a:pt x="237" y="112"/>
                </a:cubicBezTo>
                <a:cubicBezTo>
                  <a:pt x="224" y="114"/>
                  <a:pt x="224" y="114"/>
                  <a:pt x="224" y="114"/>
                </a:cubicBezTo>
                <a:cubicBezTo>
                  <a:pt x="224" y="116"/>
                  <a:pt x="224" y="118"/>
                  <a:pt x="224" y="119"/>
                </a:cubicBezTo>
                <a:cubicBezTo>
                  <a:pt x="224" y="121"/>
                  <a:pt x="224" y="123"/>
                  <a:pt x="224" y="125"/>
                </a:cubicBezTo>
                <a:cubicBezTo>
                  <a:pt x="237" y="127"/>
                  <a:pt x="237" y="127"/>
                  <a:pt x="237" y="127"/>
                </a:cubicBezTo>
                <a:cubicBezTo>
                  <a:pt x="237" y="136"/>
                  <a:pt x="235" y="145"/>
                  <a:pt x="233" y="153"/>
                </a:cubicBezTo>
                <a:cubicBezTo>
                  <a:pt x="219" y="151"/>
                  <a:pt x="219" y="151"/>
                  <a:pt x="219" y="151"/>
                </a:cubicBezTo>
                <a:cubicBezTo>
                  <a:pt x="218" y="154"/>
                  <a:pt x="217" y="157"/>
                  <a:pt x="216" y="160"/>
                </a:cubicBezTo>
                <a:cubicBezTo>
                  <a:pt x="228" y="167"/>
                  <a:pt x="228" y="167"/>
                  <a:pt x="228" y="167"/>
                </a:cubicBezTo>
                <a:cubicBezTo>
                  <a:pt x="224" y="175"/>
                  <a:pt x="220" y="183"/>
                  <a:pt x="214" y="190"/>
                </a:cubicBezTo>
                <a:cubicBezTo>
                  <a:pt x="202" y="183"/>
                  <a:pt x="202" y="183"/>
                  <a:pt x="202" y="183"/>
                </a:cubicBezTo>
                <a:cubicBezTo>
                  <a:pt x="200" y="186"/>
                  <a:pt x="198" y="189"/>
                  <a:pt x="196" y="191"/>
                </a:cubicBezTo>
                <a:cubicBezTo>
                  <a:pt x="205" y="202"/>
                  <a:pt x="205" y="202"/>
                  <a:pt x="205" y="202"/>
                </a:cubicBezTo>
                <a:cubicBezTo>
                  <a:pt x="199" y="208"/>
                  <a:pt x="192" y="214"/>
                  <a:pt x="185" y="219"/>
                </a:cubicBezTo>
                <a:close/>
                <a:moveTo>
                  <a:pt x="179" y="212"/>
                </a:moveTo>
                <a:cubicBezTo>
                  <a:pt x="176" y="208"/>
                  <a:pt x="176" y="208"/>
                  <a:pt x="176" y="208"/>
                </a:cubicBezTo>
                <a:cubicBezTo>
                  <a:pt x="173" y="210"/>
                  <a:pt x="170" y="212"/>
                  <a:pt x="167" y="213"/>
                </a:cubicBezTo>
                <a:cubicBezTo>
                  <a:pt x="171" y="226"/>
                  <a:pt x="171" y="226"/>
                  <a:pt x="171" y="226"/>
                </a:cubicBezTo>
                <a:cubicBezTo>
                  <a:pt x="165" y="229"/>
                  <a:pt x="159" y="232"/>
                  <a:pt x="153" y="234"/>
                </a:cubicBezTo>
                <a:cubicBezTo>
                  <a:pt x="153" y="206"/>
                  <a:pt x="153" y="206"/>
                  <a:pt x="153" y="206"/>
                </a:cubicBezTo>
                <a:cubicBezTo>
                  <a:pt x="155" y="205"/>
                  <a:pt x="158" y="204"/>
                  <a:pt x="160" y="203"/>
                </a:cubicBezTo>
                <a:cubicBezTo>
                  <a:pt x="153" y="190"/>
                  <a:pt x="153" y="190"/>
                  <a:pt x="153" y="190"/>
                </a:cubicBezTo>
                <a:cubicBezTo>
                  <a:pt x="153" y="168"/>
                  <a:pt x="153" y="168"/>
                  <a:pt x="153" y="168"/>
                </a:cubicBezTo>
                <a:cubicBezTo>
                  <a:pt x="170" y="197"/>
                  <a:pt x="170" y="197"/>
                  <a:pt x="170" y="197"/>
                </a:cubicBezTo>
                <a:cubicBezTo>
                  <a:pt x="173" y="195"/>
                  <a:pt x="176" y="193"/>
                  <a:pt x="179" y="191"/>
                </a:cubicBezTo>
                <a:cubicBezTo>
                  <a:pt x="179" y="212"/>
                  <a:pt x="179" y="212"/>
                  <a:pt x="179" y="212"/>
                </a:cubicBezTo>
                <a:close/>
                <a:moveTo>
                  <a:pt x="153" y="5"/>
                </a:moveTo>
                <a:cubicBezTo>
                  <a:pt x="159" y="7"/>
                  <a:pt x="165" y="10"/>
                  <a:pt x="171" y="13"/>
                </a:cubicBezTo>
                <a:cubicBezTo>
                  <a:pt x="167" y="26"/>
                  <a:pt x="167" y="26"/>
                  <a:pt x="167" y="26"/>
                </a:cubicBezTo>
                <a:cubicBezTo>
                  <a:pt x="170" y="27"/>
                  <a:pt x="173" y="29"/>
                  <a:pt x="176" y="31"/>
                </a:cubicBezTo>
                <a:cubicBezTo>
                  <a:pt x="179" y="27"/>
                  <a:pt x="179" y="27"/>
                  <a:pt x="179" y="27"/>
                </a:cubicBezTo>
                <a:cubicBezTo>
                  <a:pt x="179" y="48"/>
                  <a:pt x="179" y="48"/>
                  <a:pt x="179" y="48"/>
                </a:cubicBezTo>
                <a:cubicBezTo>
                  <a:pt x="176" y="46"/>
                  <a:pt x="173" y="44"/>
                  <a:pt x="170" y="42"/>
                </a:cubicBezTo>
                <a:cubicBezTo>
                  <a:pt x="153" y="71"/>
                  <a:pt x="153" y="71"/>
                  <a:pt x="153" y="71"/>
                </a:cubicBezTo>
                <a:cubicBezTo>
                  <a:pt x="153" y="49"/>
                  <a:pt x="153" y="49"/>
                  <a:pt x="153" y="49"/>
                </a:cubicBezTo>
                <a:cubicBezTo>
                  <a:pt x="160" y="36"/>
                  <a:pt x="160" y="36"/>
                  <a:pt x="160" y="36"/>
                </a:cubicBezTo>
                <a:cubicBezTo>
                  <a:pt x="158" y="35"/>
                  <a:pt x="155" y="34"/>
                  <a:pt x="153" y="33"/>
                </a:cubicBezTo>
                <a:cubicBezTo>
                  <a:pt x="153" y="5"/>
                  <a:pt x="153" y="5"/>
                  <a:pt x="153" y="5"/>
                </a:cubicBezTo>
                <a:close/>
                <a:moveTo>
                  <a:pt x="179" y="78"/>
                </a:moveTo>
                <a:cubicBezTo>
                  <a:pt x="179" y="91"/>
                  <a:pt x="179" y="91"/>
                  <a:pt x="179" y="91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53" y="93"/>
                  <a:pt x="153" y="93"/>
                  <a:pt x="153" y="93"/>
                </a:cubicBezTo>
                <a:cubicBezTo>
                  <a:pt x="179" y="78"/>
                  <a:pt x="179" y="78"/>
                  <a:pt x="179" y="78"/>
                </a:cubicBezTo>
                <a:close/>
                <a:moveTo>
                  <a:pt x="179" y="114"/>
                </a:moveTo>
                <a:cubicBezTo>
                  <a:pt x="179" y="125"/>
                  <a:pt x="179" y="125"/>
                  <a:pt x="179" y="125"/>
                </a:cubicBezTo>
                <a:cubicBezTo>
                  <a:pt x="153" y="125"/>
                  <a:pt x="153" y="125"/>
                  <a:pt x="153" y="125"/>
                </a:cubicBezTo>
                <a:cubicBezTo>
                  <a:pt x="153" y="114"/>
                  <a:pt x="153" y="114"/>
                  <a:pt x="153" y="114"/>
                </a:cubicBezTo>
                <a:cubicBezTo>
                  <a:pt x="179" y="114"/>
                  <a:pt x="179" y="114"/>
                  <a:pt x="179" y="114"/>
                </a:cubicBezTo>
                <a:close/>
                <a:moveTo>
                  <a:pt x="179" y="148"/>
                </a:moveTo>
                <a:cubicBezTo>
                  <a:pt x="179" y="161"/>
                  <a:pt x="179" y="161"/>
                  <a:pt x="179" y="161"/>
                </a:cubicBezTo>
                <a:cubicBezTo>
                  <a:pt x="153" y="146"/>
                  <a:pt x="153" y="146"/>
                  <a:pt x="153" y="146"/>
                </a:cubicBezTo>
                <a:cubicBezTo>
                  <a:pt x="153" y="133"/>
                  <a:pt x="153" y="133"/>
                  <a:pt x="153" y="133"/>
                </a:cubicBezTo>
                <a:lnTo>
                  <a:pt x="179" y="148"/>
                </a:lnTo>
                <a:close/>
                <a:moveTo>
                  <a:pt x="153" y="234"/>
                </a:moveTo>
                <a:cubicBezTo>
                  <a:pt x="151" y="234"/>
                  <a:pt x="149" y="235"/>
                  <a:pt x="147" y="235"/>
                </a:cubicBezTo>
                <a:cubicBezTo>
                  <a:pt x="142" y="223"/>
                  <a:pt x="142" y="223"/>
                  <a:pt x="142" y="223"/>
                </a:cubicBezTo>
                <a:cubicBezTo>
                  <a:pt x="142" y="210"/>
                  <a:pt x="142" y="210"/>
                  <a:pt x="142" y="210"/>
                </a:cubicBezTo>
                <a:cubicBezTo>
                  <a:pt x="146" y="209"/>
                  <a:pt x="149" y="207"/>
                  <a:pt x="153" y="206"/>
                </a:cubicBezTo>
                <a:cubicBezTo>
                  <a:pt x="153" y="234"/>
                  <a:pt x="153" y="234"/>
                  <a:pt x="153" y="234"/>
                </a:cubicBezTo>
                <a:close/>
                <a:moveTo>
                  <a:pt x="142" y="16"/>
                </a:moveTo>
                <a:cubicBezTo>
                  <a:pt x="147" y="4"/>
                  <a:pt x="147" y="4"/>
                  <a:pt x="147" y="4"/>
                </a:cubicBezTo>
                <a:cubicBezTo>
                  <a:pt x="149" y="4"/>
                  <a:pt x="151" y="5"/>
                  <a:pt x="153" y="5"/>
                </a:cubicBezTo>
                <a:cubicBezTo>
                  <a:pt x="153" y="33"/>
                  <a:pt x="153" y="33"/>
                  <a:pt x="153" y="33"/>
                </a:cubicBezTo>
                <a:cubicBezTo>
                  <a:pt x="149" y="31"/>
                  <a:pt x="146" y="30"/>
                  <a:pt x="142" y="29"/>
                </a:cubicBezTo>
                <a:cubicBezTo>
                  <a:pt x="142" y="16"/>
                  <a:pt x="142" y="16"/>
                  <a:pt x="142" y="16"/>
                </a:cubicBezTo>
                <a:close/>
                <a:moveTo>
                  <a:pt x="153" y="49"/>
                </a:moveTo>
                <a:cubicBezTo>
                  <a:pt x="153" y="71"/>
                  <a:pt x="153" y="71"/>
                  <a:pt x="153" y="71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2" y="67"/>
                  <a:pt x="142" y="67"/>
                  <a:pt x="142" y="67"/>
                </a:cubicBezTo>
                <a:cubicBezTo>
                  <a:pt x="153" y="49"/>
                  <a:pt x="153" y="49"/>
                  <a:pt x="153" y="49"/>
                </a:cubicBezTo>
                <a:close/>
                <a:moveTo>
                  <a:pt x="153" y="93"/>
                </a:moveTo>
                <a:cubicBezTo>
                  <a:pt x="153" y="106"/>
                  <a:pt x="153" y="106"/>
                  <a:pt x="153" y="106"/>
                </a:cubicBezTo>
                <a:cubicBezTo>
                  <a:pt x="146" y="110"/>
                  <a:pt x="146" y="110"/>
                  <a:pt x="146" y="110"/>
                </a:cubicBezTo>
                <a:cubicBezTo>
                  <a:pt x="146" y="111"/>
                  <a:pt x="146" y="113"/>
                  <a:pt x="147" y="114"/>
                </a:cubicBezTo>
                <a:cubicBezTo>
                  <a:pt x="153" y="114"/>
                  <a:pt x="153" y="114"/>
                  <a:pt x="153" y="114"/>
                </a:cubicBezTo>
                <a:cubicBezTo>
                  <a:pt x="153" y="125"/>
                  <a:pt x="153" y="125"/>
                  <a:pt x="153" y="125"/>
                </a:cubicBezTo>
                <a:cubicBezTo>
                  <a:pt x="147" y="125"/>
                  <a:pt x="147" y="125"/>
                  <a:pt x="147" y="125"/>
                </a:cubicBezTo>
                <a:cubicBezTo>
                  <a:pt x="146" y="126"/>
                  <a:pt x="146" y="127"/>
                  <a:pt x="146" y="129"/>
                </a:cubicBezTo>
                <a:cubicBezTo>
                  <a:pt x="153" y="133"/>
                  <a:pt x="153" y="133"/>
                  <a:pt x="153" y="133"/>
                </a:cubicBezTo>
                <a:cubicBezTo>
                  <a:pt x="153" y="146"/>
                  <a:pt x="153" y="146"/>
                  <a:pt x="153" y="146"/>
                </a:cubicBezTo>
                <a:cubicBezTo>
                  <a:pt x="142" y="140"/>
                  <a:pt x="142" y="140"/>
                  <a:pt x="142" y="140"/>
                </a:cubicBezTo>
                <a:cubicBezTo>
                  <a:pt x="142" y="99"/>
                  <a:pt x="142" y="99"/>
                  <a:pt x="142" y="99"/>
                </a:cubicBezTo>
                <a:cubicBezTo>
                  <a:pt x="153" y="93"/>
                  <a:pt x="153" y="93"/>
                  <a:pt x="153" y="93"/>
                </a:cubicBezTo>
                <a:close/>
                <a:moveTo>
                  <a:pt x="153" y="168"/>
                </a:moveTo>
                <a:cubicBezTo>
                  <a:pt x="153" y="190"/>
                  <a:pt x="153" y="190"/>
                  <a:pt x="153" y="190"/>
                </a:cubicBezTo>
                <a:cubicBezTo>
                  <a:pt x="142" y="172"/>
                  <a:pt x="142" y="172"/>
                  <a:pt x="142" y="172"/>
                </a:cubicBezTo>
                <a:cubicBezTo>
                  <a:pt x="142" y="149"/>
                  <a:pt x="142" y="149"/>
                  <a:pt x="142" y="149"/>
                </a:cubicBezTo>
                <a:lnTo>
                  <a:pt x="153" y="168"/>
                </a:lnTo>
                <a:close/>
                <a:moveTo>
                  <a:pt x="142" y="223"/>
                </a:moveTo>
                <a:cubicBezTo>
                  <a:pt x="142" y="222"/>
                  <a:pt x="142" y="222"/>
                  <a:pt x="142" y="222"/>
                </a:cubicBezTo>
                <a:cubicBezTo>
                  <a:pt x="139" y="223"/>
                  <a:pt x="135" y="224"/>
                  <a:pt x="132" y="224"/>
                </a:cubicBezTo>
                <a:cubicBezTo>
                  <a:pt x="132" y="238"/>
                  <a:pt x="132" y="238"/>
                  <a:pt x="132" y="238"/>
                </a:cubicBezTo>
                <a:cubicBezTo>
                  <a:pt x="127" y="238"/>
                  <a:pt x="123" y="239"/>
                  <a:pt x="118" y="239"/>
                </a:cubicBezTo>
                <a:cubicBezTo>
                  <a:pt x="118" y="138"/>
                  <a:pt x="118" y="138"/>
                  <a:pt x="118" y="138"/>
                </a:cubicBezTo>
                <a:cubicBezTo>
                  <a:pt x="129" y="138"/>
                  <a:pt x="137" y="130"/>
                  <a:pt x="137" y="119"/>
                </a:cubicBezTo>
                <a:cubicBezTo>
                  <a:pt x="137" y="109"/>
                  <a:pt x="129" y="101"/>
                  <a:pt x="118" y="101"/>
                </a:cubicBezTo>
                <a:cubicBezTo>
                  <a:pt x="118" y="0"/>
                  <a:pt x="118" y="0"/>
                  <a:pt x="118" y="0"/>
                </a:cubicBezTo>
                <a:cubicBezTo>
                  <a:pt x="123" y="0"/>
                  <a:pt x="127" y="1"/>
                  <a:pt x="132" y="1"/>
                </a:cubicBezTo>
                <a:cubicBezTo>
                  <a:pt x="132" y="15"/>
                  <a:pt x="132" y="15"/>
                  <a:pt x="132" y="15"/>
                </a:cubicBezTo>
                <a:cubicBezTo>
                  <a:pt x="135" y="15"/>
                  <a:pt x="139" y="16"/>
                  <a:pt x="142" y="17"/>
                </a:cubicBezTo>
                <a:cubicBezTo>
                  <a:pt x="142" y="16"/>
                  <a:pt x="142" y="16"/>
                  <a:pt x="142" y="16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6" y="28"/>
                  <a:pt x="130" y="27"/>
                  <a:pt x="124" y="26"/>
                </a:cubicBezTo>
                <a:cubicBezTo>
                  <a:pt x="124" y="91"/>
                  <a:pt x="124" y="91"/>
                  <a:pt x="124" y="91"/>
                </a:cubicBezTo>
                <a:cubicBezTo>
                  <a:pt x="125" y="92"/>
                  <a:pt x="126" y="92"/>
                  <a:pt x="128" y="92"/>
                </a:cubicBezTo>
                <a:cubicBezTo>
                  <a:pt x="142" y="67"/>
                  <a:pt x="142" y="67"/>
                  <a:pt x="142" y="67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37" y="98"/>
                  <a:pt x="137" y="98"/>
                  <a:pt x="137" y="98"/>
                </a:cubicBezTo>
                <a:cubicBezTo>
                  <a:pt x="138" y="99"/>
                  <a:pt x="139" y="100"/>
                  <a:pt x="140" y="100"/>
                </a:cubicBezTo>
                <a:cubicBezTo>
                  <a:pt x="142" y="99"/>
                  <a:pt x="142" y="99"/>
                  <a:pt x="142" y="99"/>
                </a:cubicBezTo>
                <a:cubicBezTo>
                  <a:pt x="142" y="140"/>
                  <a:pt x="142" y="140"/>
                  <a:pt x="142" y="140"/>
                </a:cubicBezTo>
                <a:cubicBezTo>
                  <a:pt x="140" y="138"/>
                  <a:pt x="140" y="138"/>
                  <a:pt x="140" y="138"/>
                </a:cubicBezTo>
                <a:cubicBezTo>
                  <a:pt x="139" y="139"/>
                  <a:pt x="138" y="140"/>
                  <a:pt x="137" y="141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2" y="172"/>
                  <a:pt x="142" y="172"/>
                  <a:pt x="142" y="172"/>
                </a:cubicBezTo>
                <a:cubicBezTo>
                  <a:pt x="128" y="147"/>
                  <a:pt x="128" y="147"/>
                  <a:pt x="128" y="147"/>
                </a:cubicBezTo>
                <a:cubicBezTo>
                  <a:pt x="126" y="147"/>
                  <a:pt x="125" y="147"/>
                  <a:pt x="124" y="148"/>
                </a:cubicBezTo>
                <a:cubicBezTo>
                  <a:pt x="124" y="212"/>
                  <a:pt x="124" y="212"/>
                  <a:pt x="124" y="212"/>
                </a:cubicBezTo>
                <a:cubicBezTo>
                  <a:pt x="130" y="212"/>
                  <a:pt x="136" y="211"/>
                  <a:pt x="142" y="210"/>
                </a:cubicBezTo>
                <a:lnTo>
                  <a:pt x="142" y="223"/>
                </a:lnTo>
                <a:close/>
                <a:moveTo>
                  <a:pt x="118" y="239"/>
                </a:moveTo>
                <a:cubicBezTo>
                  <a:pt x="114" y="239"/>
                  <a:pt x="110" y="238"/>
                  <a:pt x="105" y="238"/>
                </a:cubicBezTo>
                <a:cubicBezTo>
                  <a:pt x="105" y="224"/>
                  <a:pt x="105" y="224"/>
                  <a:pt x="105" y="224"/>
                </a:cubicBezTo>
                <a:cubicBezTo>
                  <a:pt x="102" y="224"/>
                  <a:pt x="98" y="223"/>
                  <a:pt x="95" y="222"/>
                </a:cubicBezTo>
                <a:cubicBezTo>
                  <a:pt x="95" y="223"/>
                  <a:pt x="95" y="223"/>
                  <a:pt x="95" y="223"/>
                </a:cubicBezTo>
                <a:cubicBezTo>
                  <a:pt x="95" y="210"/>
                  <a:pt x="95" y="210"/>
                  <a:pt x="95" y="210"/>
                </a:cubicBezTo>
                <a:cubicBezTo>
                  <a:pt x="101" y="211"/>
                  <a:pt x="107" y="212"/>
                  <a:pt x="113" y="212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2" y="147"/>
                  <a:pt x="110" y="147"/>
                  <a:pt x="109" y="147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49"/>
                  <a:pt x="95" y="149"/>
                  <a:pt x="95" y="149"/>
                </a:cubicBezTo>
                <a:cubicBezTo>
                  <a:pt x="99" y="141"/>
                  <a:pt x="99" y="141"/>
                  <a:pt x="99" y="141"/>
                </a:cubicBezTo>
                <a:cubicBezTo>
                  <a:pt x="99" y="140"/>
                  <a:pt x="98" y="139"/>
                  <a:pt x="97" y="138"/>
                </a:cubicBezTo>
                <a:cubicBezTo>
                  <a:pt x="95" y="140"/>
                  <a:pt x="95" y="140"/>
                  <a:pt x="95" y="140"/>
                </a:cubicBezTo>
                <a:cubicBezTo>
                  <a:pt x="95" y="99"/>
                  <a:pt x="95" y="99"/>
                  <a:pt x="95" y="99"/>
                </a:cubicBezTo>
                <a:cubicBezTo>
                  <a:pt x="97" y="100"/>
                  <a:pt x="97" y="100"/>
                  <a:pt x="97" y="100"/>
                </a:cubicBezTo>
                <a:cubicBezTo>
                  <a:pt x="98" y="100"/>
                  <a:pt x="99" y="99"/>
                  <a:pt x="99" y="98"/>
                </a:cubicBezTo>
                <a:cubicBezTo>
                  <a:pt x="95" y="90"/>
                  <a:pt x="95" y="90"/>
                  <a:pt x="95" y="90"/>
                </a:cubicBezTo>
                <a:cubicBezTo>
                  <a:pt x="95" y="67"/>
                  <a:pt x="95" y="67"/>
                  <a:pt x="95" y="67"/>
                </a:cubicBezTo>
                <a:cubicBezTo>
                  <a:pt x="109" y="92"/>
                  <a:pt x="109" y="92"/>
                  <a:pt x="109" y="92"/>
                </a:cubicBezTo>
                <a:cubicBezTo>
                  <a:pt x="110" y="92"/>
                  <a:pt x="112" y="92"/>
                  <a:pt x="113" y="91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07" y="27"/>
                  <a:pt x="101" y="28"/>
                  <a:pt x="95" y="29"/>
                </a:cubicBezTo>
                <a:cubicBezTo>
                  <a:pt x="95" y="16"/>
                  <a:pt x="95" y="16"/>
                  <a:pt x="95" y="16"/>
                </a:cubicBezTo>
                <a:cubicBezTo>
                  <a:pt x="95" y="17"/>
                  <a:pt x="95" y="17"/>
                  <a:pt x="95" y="17"/>
                </a:cubicBezTo>
                <a:cubicBezTo>
                  <a:pt x="98" y="16"/>
                  <a:pt x="102" y="15"/>
                  <a:pt x="105" y="15"/>
                </a:cubicBezTo>
                <a:cubicBezTo>
                  <a:pt x="105" y="1"/>
                  <a:pt x="105" y="1"/>
                  <a:pt x="105" y="1"/>
                </a:cubicBezTo>
                <a:cubicBezTo>
                  <a:pt x="110" y="1"/>
                  <a:pt x="114" y="0"/>
                  <a:pt x="118" y="0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08" y="101"/>
                  <a:pt x="100" y="109"/>
                  <a:pt x="100" y="119"/>
                </a:cubicBezTo>
                <a:cubicBezTo>
                  <a:pt x="100" y="130"/>
                  <a:pt x="108" y="138"/>
                  <a:pt x="118" y="138"/>
                </a:cubicBezTo>
                <a:lnTo>
                  <a:pt x="118" y="239"/>
                </a:lnTo>
                <a:close/>
                <a:moveTo>
                  <a:pt x="95" y="223"/>
                </a:moveTo>
                <a:cubicBezTo>
                  <a:pt x="90" y="235"/>
                  <a:pt x="90" y="235"/>
                  <a:pt x="90" y="235"/>
                </a:cubicBezTo>
                <a:cubicBezTo>
                  <a:pt x="88" y="235"/>
                  <a:pt x="86" y="234"/>
                  <a:pt x="84" y="234"/>
                </a:cubicBezTo>
                <a:cubicBezTo>
                  <a:pt x="84" y="206"/>
                  <a:pt x="84" y="206"/>
                  <a:pt x="84" y="206"/>
                </a:cubicBezTo>
                <a:cubicBezTo>
                  <a:pt x="88" y="207"/>
                  <a:pt x="91" y="209"/>
                  <a:pt x="95" y="210"/>
                </a:cubicBezTo>
                <a:cubicBezTo>
                  <a:pt x="95" y="223"/>
                  <a:pt x="95" y="223"/>
                  <a:pt x="95" y="223"/>
                </a:cubicBezTo>
                <a:close/>
                <a:moveTo>
                  <a:pt x="84" y="5"/>
                </a:moveTo>
                <a:cubicBezTo>
                  <a:pt x="86" y="5"/>
                  <a:pt x="88" y="4"/>
                  <a:pt x="90" y="4"/>
                </a:cubicBezTo>
                <a:cubicBezTo>
                  <a:pt x="95" y="16"/>
                  <a:pt x="95" y="16"/>
                  <a:pt x="95" y="16"/>
                </a:cubicBezTo>
                <a:cubicBezTo>
                  <a:pt x="95" y="29"/>
                  <a:pt x="95" y="29"/>
                  <a:pt x="95" y="29"/>
                </a:cubicBezTo>
                <a:cubicBezTo>
                  <a:pt x="91" y="30"/>
                  <a:pt x="88" y="31"/>
                  <a:pt x="84" y="33"/>
                </a:cubicBezTo>
                <a:cubicBezTo>
                  <a:pt x="84" y="5"/>
                  <a:pt x="84" y="5"/>
                  <a:pt x="84" y="5"/>
                </a:cubicBezTo>
                <a:close/>
                <a:moveTo>
                  <a:pt x="95" y="67"/>
                </a:moveTo>
                <a:cubicBezTo>
                  <a:pt x="95" y="90"/>
                  <a:pt x="95" y="90"/>
                  <a:pt x="95" y="90"/>
                </a:cubicBezTo>
                <a:cubicBezTo>
                  <a:pt x="84" y="71"/>
                  <a:pt x="84" y="71"/>
                  <a:pt x="84" y="71"/>
                </a:cubicBezTo>
                <a:cubicBezTo>
                  <a:pt x="84" y="49"/>
                  <a:pt x="84" y="49"/>
                  <a:pt x="84" y="49"/>
                </a:cubicBezTo>
                <a:cubicBezTo>
                  <a:pt x="95" y="67"/>
                  <a:pt x="95" y="67"/>
                  <a:pt x="95" y="67"/>
                </a:cubicBezTo>
                <a:close/>
                <a:moveTo>
                  <a:pt x="95" y="99"/>
                </a:moveTo>
                <a:cubicBezTo>
                  <a:pt x="95" y="140"/>
                  <a:pt x="95" y="140"/>
                  <a:pt x="95" y="140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4" y="133"/>
                  <a:pt x="84" y="133"/>
                  <a:pt x="84" y="133"/>
                </a:cubicBezTo>
                <a:cubicBezTo>
                  <a:pt x="91" y="129"/>
                  <a:pt x="91" y="129"/>
                  <a:pt x="91" y="129"/>
                </a:cubicBezTo>
                <a:cubicBezTo>
                  <a:pt x="91" y="127"/>
                  <a:pt x="91" y="126"/>
                  <a:pt x="90" y="125"/>
                </a:cubicBezTo>
                <a:cubicBezTo>
                  <a:pt x="84" y="125"/>
                  <a:pt x="84" y="125"/>
                  <a:pt x="84" y="125"/>
                </a:cubicBezTo>
                <a:cubicBezTo>
                  <a:pt x="84" y="114"/>
                  <a:pt x="84" y="114"/>
                  <a:pt x="84" y="114"/>
                </a:cubicBezTo>
                <a:cubicBezTo>
                  <a:pt x="90" y="114"/>
                  <a:pt x="90" y="114"/>
                  <a:pt x="90" y="114"/>
                </a:cubicBezTo>
                <a:cubicBezTo>
                  <a:pt x="91" y="113"/>
                  <a:pt x="91" y="111"/>
                  <a:pt x="91" y="110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4" y="93"/>
                  <a:pt x="84" y="93"/>
                  <a:pt x="84" y="93"/>
                </a:cubicBezTo>
                <a:cubicBezTo>
                  <a:pt x="95" y="99"/>
                  <a:pt x="95" y="99"/>
                  <a:pt x="95" y="99"/>
                </a:cubicBezTo>
                <a:close/>
                <a:moveTo>
                  <a:pt x="95" y="149"/>
                </a:moveTo>
                <a:cubicBezTo>
                  <a:pt x="95" y="172"/>
                  <a:pt x="95" y="172"/>
                  <a:pt x="95" y="172"/>
                </a:cubicBezTo>
                <a:cubicBezTo>
                  <a:pt x="84" y="190"/>
                  <a:pt x="84" y="190"/>
                  <a:pt x="84" y="190"/>
                </a:cubicBezTo>
                <a:cubicBezTo>
                  <a:pt x="84" y="168"/>
                  <a:pt x="84" y="168"/>
                  <a:pt x="84" y="168"/>
                </a:cubicBezTo>
                <a:lnTo>
                  <a:pt x="95" y="149"/>
                </a:lnTo>
                <a:close/>
                <a:moveTo>
                  <a:pt x="84" y="234"/>
                </a:moveTo>
                <a:cubicBezTo>
                  <a:pt x="78" y="232"/>
                  <a:pt x="71" y="229"/>
                  <a:pt x="66" y="226"/>
                </a:cubicBezTo>
                <a:cubicBezTo>
                  <a:pt x="70" y="213"/>
                  <a:pt x="70" y="213"/>
                  <a:pt x="70" y="213"/>
                </a:cubicBezTo>
                <a:cubicBezTo>
                  <a:pt x="67" y="212"/>
                  <a:pt x="64" y="210"/>
                  <a:pt x="61" y="208"/>
                </a:cubicBezTo>
                <a:cubicBezTo>
                  <a:pt x="58" y="212"/>
                  <a:pt x="58" y="212"/>
                  <a:pt x="58" y="212"/>
                </a:cubicBezTo>
                <a:cubicBezTo>
                  <a:pt x="58" y="191"/>
                  <a:pt x="58" y="191"/>
                  <a:pt x="58" y="191"/>
                </a:cubicBezTo>
                <a:cubicBezTo>
                  <a:pt x="61" y="193"/>
                  <a:pt x="64" y="195"/>
                  <a:pt x="67" y="197"/>
                </a:cubicBezTo>
                <a:cubicBezTo>
                  <a:pt x="84" y="168"/>
                  <a:pt x="84" y="168"/>
                  <a:pt x="84" y="168"/>
                </a:cubicBezTo>
                <a:cubicBezTo>
                  <a:pt x="84" y="190"/>
                  <a:pt x="84" y="190"/>
                  <a:pt x="84" y="190"/>
                </a:cubicBezTo>
                <a:cubicBezTo>
                  <a:pt x="77" y="203"/>
                  <a:pt x="77" y="203"/>
                  <a:pt x="77" y="203"/>
                </a:cubicBezTo>
                <a:cubicBezTo>
                  <a:pt x="79" y="204"/>
                  <a:pt x="82" y="205"/>
                  <a:pt x="84" y="206"/>
                </a:cubicBezTo>
                <a:cubicBezTo>
                  <a:pt x="84" y="234"/>
                  <a:pt x="84" y="234"/>
                  <a:pt x="84" y="234"/>
                </a:cubicBezTo>
                <a:close/>
                <a:moveTo>
                  <a:pt x="58" y="27"/>
                </a:moveTo>
                <a:cubicBezTo>
                  <a:pt x="61" y="31"/>
                  <a:pt x="61" y="31"/>
                  <a:pt x="61" y="31"/>
                </a:cubicBezTo>
                <a:cubicBezTo>
                  <a:pt x="64" y="29"/>
                  <a:pt x="67" y="27"/>
                  <a:pt x="70" y="26"/>
                </a:cubicBezTo>
                <a:cubicBezTo>
                  <a:pt x="66" y="13"/>
                  <a:pt x="66" y="13"/>
                  <a:pt x="66" y="13"/>
                </a:cubicBezTo>
                <a:cubicBezTo>
                  <a:pt x="71" y="10"/>
                  <a:pt x="78" y="7"/>
                  <a:pt x="84" y="5"/>
                </a:cubicBezTo>
                <a:cubicBezTo>
                  <a:pt x="84" y="33"/>
                  <a:pt x="84" y="33"/>
                  <a:pt x="84" y="33"/>
                </a:cubicBezTo>
                <a:cubicBezTo>
                  <a:pt x="82" y="34"/>
                  <a:pt x="79" y="35"/>
                  <a:pt x="77" y="36"/>
                </a:cubicBezTo>
                <a:cubicBezTo>
                  <a:pt x="84" y="49"/>
                  <a:pt x="84" y="49"/>
                  <a:pt x="84" y="49"/>
                </a:cubicBezTo>
                <a:cubicBezTo>
                  <a:pt x="84" y="71"/>
                  <a:pt x="84" y="71"/>
                  <a:pt x="84" y="71"/>
                </a:cubicBezTo>
                <a:cubicBezTo>
                  <a:pt x="67" y="42"/>
                  <a:pt x="67" y="42"/>
                  <a:pt x="67" y="42"/>
                </a:cubicBezTo>
                <a:cubicBezTo>
                  <a:pt x="64" y="44"/>
                  <a:pt x="61" y="46"/>
                  <a:pt x="58" y="48"/>
                </a:cubicBezTo>
                <a:cubicBezTo>
                  <a:pt x="58" y="27"/>
                  <a:pt x="58" y="27"/>
                  <a:pt x="58" y="27"/>
                </a:cubicBezTo>
                <a:close/>
                <a:moveTo>
                  <a:pt x="84" y="93"/>
                </a:moveTo>
                <a:cubicBezTo>
                  <a:pt x="84" y="106"/>
                  <a:pt x="84" y="106"/>
                  <a:pt x="84" y="106"/>
                </a:cubicBezTo>
                <a:cubicBezTo>
                  <a:pt x="58" y="91"/>
                  <a:pt x="58" y="91"/>
                  <a:pt x="58" y="91"/>
                </a:cubicBezTo>
                <a:cubicBezTo>
                  <a:pt x="58" y="78"/>
                  <a:pt x="58" y="78"/>
                  <a:pt x="58" y="78"/>
                </a:cubicBezTo>
                <a:cubicBezTo>
                  <a:pt x="84" y="93"/>
                  <a:pt x="84" y="93"/>
                  <a:pt x="84" y="93"/>
                </a:cubicBezTo>
                <a:close/>
                <a:moveTo>
                  <a:pt x="84" y="114"/>
                </a:moveTo>
                <a:cubicBezTo>
                  <a:pt x="84" y="125"/>
                  <a:pt x="84" y="125"/>
                  <a:pt x="84" y="125"/>
                </a:cubicBezTo>
                <a:cubicBezTo>
                  <a:pt x="58" y="125"/>
                  <a:pt x="58" y="125"/>
                  <a:pt x="58" y="125"/>
                </a:cubicBezTo>
                <a:cubicBezTo>
                  <a:pt x="58" y="114"/>
                  <a:pt x="58" y="114"/>
                  <a:pt x="58" y="114"/>
                </a:cubicBezTo>
                <a:cubicBezTo>
                  <a:pt x="84" y="114"/>
                  <a:pt x="84" y="114"/>
                  <a:pt x="84" y="114"/>
                </a:cubicBezTo>
                <a:close/>
                <a:moveTo>
                  <a:pt x="84" y="133"/>
                </a:moveTo>
                <a:cubicBezTo>
                  <a:pt x="84" y="146"/>
                  <a:pt x="84" y="146"/>
                  <a:pt x="84" y="146"/>
                </a:cubicBezTo>
                <a:cubicBezTo>
                  <a:pt x="58" y="161"/>
                  <a:pt x="58" y="161"/>
                  <a:pt x="58" y="161"/>
                </a:cubicBezTo>
                <a:cubicBezTo>
                  <a:pt x="58" y="148"/>
                  <a:pt x="58" y="148"/>
                  <a:pt x="58" y="148"/>
                </a:cubicBezTo>
                <a:lnTo>
                  <a:pt x="84" y="133"/>
                </a:lnTo>
                <a:close/>
                <a:moveTo>
                  <a:pt x="58" y="212"/>
                </a:moveTo>
                <a:cubicBezTo>
                  <a:pt x="52" y="219"/>
                  <a:pt x="52" y="219"/>
                  <a:pt x="52" y="219"/>
                </a:cubicBezTo>
                <a:cubicBezTo>
                  <a:pt x="45" y="214"/>
                  <a:pt x="38" y="208"/>
                  <a:pt x="32" y="202"/>
                </a:cubicBezTo>
                <a:cubicBezTo>
                  <a:pt x="41" y="191"/>
                  <a:pt x="41" y="191"/>
                  <a:pt x="41" y="191"/>
                </a:cubicBezTo>
                <a:cubicBezTo>
                  <a:pt x="39" y="189"/>
                  <a:pt x="37" y="186"/>
                  <a:pt x="35" y="183"/>
                </a:cubicBezTo>
                <a:cubicBezTo>
                  <a:pt x="22" y="190"/>
                  <a:pt x="22" y="190"/>
                  <a:pt x="22" y="190"/>
                </a:cubicBezTo>
                <a:cubicBezTo>
                  <a:pt x="17" y="183"/>
                  <a:pt x="13" y="175"/>
                  <a:pt x="9" y="167"/>
                </a:cubicBezTo>
                <a:cubicBezTo>
                  <a:pt x="21" y="160"/>
                  <a:pt x="21" y="160"/>
                  <a:pt x="21" y="160"/>
                </a:cubicBezTo>
                <a:cubicBezTo>
                  <a:pt x="20" y="157"/>
                  <a:pt x="19" y="154"/>
                  <a:pt x="18" y="151"/>
                </a:cubicBezTo>
                <a:cubicBezTo>
                  <a:pt x="4" y="153"/>
                  <a:pt x="4" y="153"/>
                  <a:pt x="4" y="153"/>
                </a:cubicBezTo>
                <a:cubicBezTo>
                  <a:pt x="2" y="145"/>
                  <a:pt x="0" y="136"/>
                  <a:pt x="0" y="127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13" y="123"/>
                  <a:pt x="13" y="121"/>
                  <a:pt x="13" y="119"/>
                </a:cubicBezTo>
                <a:cubicBezTo>
                  <a:pt x="13" y="118"/>
                  <a:pt x="13" y="116"/>
                  <a:pt x="13" y="114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03"/>
                  <a:pt x="2" y="94"/>
                  <a:pt x="4" y="86"/>
                </a:cubicBezTo>
                <a:cubicBezTo>
                  <a:pt x="18" y="88"/>
                  <a:pt x="18" y="88"/>
                  <a:pt x="18" y="88"/>
                </a:cubicBezTo>
                <a:cubicBezTo>
                  <a:pt x="19" y="85"/>
                  <a:pt x="20" y="82"/>
                  <a:pt x="21" y="79"/>
                </a:cubicBezTo>
                <a:cubicBezTo>
                  <a:pt x="9" y="72"/>
                  <a:pt x="9" y="72"/>
                  <a:pt x="9" y="72"/>
                </a:cubicBezTo>
                <a:cubicBezTo>
                  <a:pt x="13" y="64"/>
                  <a:pt x="17" y="56"/>
                  <a:pt x="22" y="49"/>
                </a:cubicBezTo>
                <a:cubicBezTo>
                  <a:pt x="35" y="56"/>
                  <a:pt x="35" y="56"/>
                  <a:pt x="35" y="56"/>
                </a:cubicBezTo>
                <a:cubicBezTo>
                  <a:pt x="37" y="53"/>
                  <a:pt x="39" y="50"/>
                  <a:pt x="41" y="48"/>
                </a:cubicBezTo>
                <a:cubicBezTo>
                  <a:pt x="32" y="37"/>
                  <a:pt x="32" y="37"/>
                  <a:pt x="32" y="37"/>
                </a:cubicBezTo>
                <a:cubicBezTo>
                  <a:pt x="38" y="31"/>
                  <a:pt x="45" y="25"/>
                  <a:pt x="52" y="20"/>
                </a:cubicBezTo>
                <a:cubicBezTo>
                  <a:pt x="58" y="27"/>
                  <a:pt x="58" y="27"/>
                  <a:pt x="58" y="27"/>
                </a:cubicBezTo>
                <a:cubicBezTo>
                  <a:pt x="58" y="48"/>
                  <a:pt x="58" y="48"/>
                  <a:pt x="58" y="48"/>
                </a:cubicBezTo>
                <a:cubicBezTo>
                  <a:pt x="52" y="54"/>
                  <a:pt x="46" y="61"/>
                  <a:pt x="41" y="68"/>
                </a:cubicBezTo>
                <a:cubicBezTo>
                  <a:pt x="58" y="78"/>
                  <a:pt x="58" y="78"/>
                  <a:pt x="58" y="78"/>
                </a:cubicBezTo>
                <a:cubicBezTo>
                  <a:pt x="58" y="91"/>
                  <a:pt x="58" y="91"/>
                  <a:pt x="58" y="91"/>
                </a:cubicBezTo>
                <a:cubicBezTo>
                  <a:pt x="35" y="78"/>
                  <a:pt x="35" y="78"/>
                  <a:pt x="35" y="78"/>
                </a:cubicBezTo>
                <a:cubicBezTo>
                  <a:pt x="30" y="89"/>
                  <a:pt x="26" y="101"/>
                  <a:pt x="26" y="114"/>
                </a:cubicBezTo>
                <a:cubicBezTo>
                  <a:pt x="58" y="114"/>
                  <a:pt x="58" y="114"/>
                  <a:pt x="58" y="114"/>
                </a:cubicBezTo>
                <a:cubicBezTo>
                  <a:pt x="58" y="125"/>
                  <a:pt x="58" y="125"/>
                  <a:pt x="58" y="125"/>
                </a:cubicBezTo>
                <a:cubicBezTo>
                  <a:pt x="26" y="125"/>
                  <a:pt x="26" y="125"/>
                  <a:pt x="26" y="125"/>
                </a:cubicBezTo>
                <a:cubicBezTo>
                  <a:pt x="26" y="138"/>
                  <a:pt x="30" y="150"/>
                  <a:pt x="35" y="161"/>
                </a:cubicBezTo>
                <a:cubicBezTo>
                  <a:pt x="58" y="148"/>
                  <a:pt x="58" y="148"/>
                  <a:pt x="58" y="148"/>
                </a:cubicBezTo>
                <a:cubicBezTo>
                  <a:pt x="58" y="161"/>
                  <a:pt x="58" y="161"/>
                  <a:pt x="58" y="161"/>
                </a:cubicBezTo>
                <a:cubicBezTo>
                  <a:pt x="41" y="171"/>
                  <a:pt x="41" y="171"/>
                  <a:pt x="41" y="171"/>
                </a:cubicBezTo>
                <a:cubicBezTo>
                  <a:pt x="46" y="178"/>
                  <a:pt x="52" y="185"/>
                  <a:pt x="58" y="191"/>
                </a:cubicBezTo>
                <a:lnTo>
                  <a:pt x="58" y="212"/>
                </a:lnTo>
                <a:close/>
              </a:path>
            </a:pathLst>
          </a:custGeom>
          <a:solidFill>
            <a:srgbClr val="2A5968"/>
          </a:solidFill>
          <a:ln>
            <a:noFill/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50" name="Freeform 19"/>
          <p:cNvSpPr>
            <a:spLocks noEditPoints="1"/>
          </p:cNvSpPr>
          <p:nvPr/>
        </p:nvSpPr>
        <p:spPr bwMode="auto">
          <a:xfrm>
            <a:off x="9192140" y="1620690"/>
            <a:ext cx="554330" cy="554330"/>
          </a:xfrm>
          <a:custGeom>
            <a:avLst/>
            <a:gdLst>
              <a:gd name="T0" fmla="*/ 60 w 81"/>
              <a:gd name="T1" fmla="*/ 48 h 81"/>
              <a:gd name="T2" fmla="*/ 60 w 81"/>
              <a:gd name="T3" fmla="*/ 32 h 81"/>
              <a:gd name="T4" fmla="*/ 61 w 81"/>
              <a:gd name="T5" fmla="*/ 5 h 81"/>
              <a:gd name="T6" fmla="*/ 62 w 81"/>
              <a:gd name="T7" fmla="*/ 16 h 81"/>
              <a:gd name="T8" fmla="*/ 72 w 81"/>
              <a:gd name="T9" fmla="*/ 15 h 81"/>
              <a:gd name="T10" fmla="*/ 78 w 81"/>
              <a:gd name="T11" fmla="*/ 26 h 81"/>
              <a:gd name="T12" fmla="*/ 73 w 81"/>
              <a:gd name="T13" fmla="*/ 34 h 81"/>
              <a:gd name="T14" fmla="*/ 81 w 81"/>
              <a:gd name="T15" fmla="*/ 40 h 81"/>
              <a:gd name="T16" fmla="*/ 73 w 81"/>
              <a:gd name="T17" fmla="*/ 46 h 81"/>
              <a:gd name="T18" fmla="*/ 78 w 81"/>
              <a:gd name="T19" fmla="*/ 55 h 81"/>
              <a:gd name="T20" fmla="*/ 72 w 81"/>
              <a:gd name="T21" fmla="*/ 65 h 81"/>
              <a:gd name="T22" fmla="*/ 62 w 81"/>
              <a:gd name="T23" fmla="*/ 65 h 81"/>
              <a:gd name="T24" fmla="*/ 61 w 81"/>
              <a:gd name="T25" fmla="*/ 75 h 81"/>
              <a:gd name="T26" fmla="*/ 41 w 81"/>
              <a:gd name="T27" fmla="*/ 35 h 81"/>
              <a:gd name="T28" fmla="*/ 41 w 81"/>
              <a:gd name="T29" fmla="*/ 46 h 81"/>
              <a:gd name="T30" fmla="*/ 49 w 81"/>
              <a:gd name="T31" fmla="*/ 60 h 81"/>
              <a:gd name="T32" fmla="*/ 41 w 81"/>
              <a:gd name="T33" fmla="*/ 81 h 81"/>
              <a:gd name="T34" fmla="*/ 47 w 81"/>
              <a:gd name="T35" fmla="*/ 72 h 81"/>
              <a:gd name="T36" fmla="*/ 56 w 81"/>
              <a:gd name="T37" fmla="*/ 78 h 81"/>
              <a:gd name="T38" fmla="*/ 60 w 81"/>
              <a:gd name="T39" fmla="*/ 48 h 81"/>
              <a:gd name="T40" fmla="*/ 60 w 81"/>
              <a:gd name="T41" fmla="*/ 32 h 81"/>
              <a:gd name="T42" fmla="*/ 56 w 81"/>
              <a:gd name="T43" fmla="*/ 3 h 81"/>
              <a:gd name="T44" fmla="*/ 47 w 81"/>
              <a:gd name="T45" fmla="*/ 8 h 81"/>
              <a:gd name="T46" fmla="*/ 41 w 81"/>
              <a:gd name="T47" fmla="*/ 0 h 81"/>
              <a:gd name="T48" fmla="*/ 49 w 81"/>
              <a:gd name="T49" fmla="*/ 21 h 81"/>
              <a:gd name="T50" fmla="*/ 41 w 81"/>
              <a:gd name="T51" fmla="*/ 35 h 81"/>
              <a:gd name="T52" fmla="*/ 35 w 81"/>
              <a:gd name="T53" fmla="*/ 40 h 81"/>
              <a:gd name="T54" fmla="*/ 41 w 81"/>
              <a:gd name="T55" fmla="*/ 29 h 81"/>
              <a:gd name="T56" fmla="*/ 41 w 81"/>
              <a:gd name="T57" fmla="*/ 13 h 81"/>
              <a:gd name="T58" fmla="*/ 35 w 81"/>
              <a:gd name="T59" fmla="*/ 0 h 81"/>
              <a:gd name="T60" fmla="*/ 30 w 81"/>
              <a:gd name="T61" fmla="*/ 10 h 81"/>
              <a:gd name="T62" fmla="*/ 22 w 81"/>
              <a:gd name="T63" fmla="*/ 5 h 81"/>
              <a:gd name="T64" fmla="*/ 30 w 81"/>
              <a:gd name="T65" fmla="*/ 40 h 81"/>
              <a:gd name="T66" fmla="*/ 22 w 81"/>
              <a:gd name="T67" fmla="*/ 76 h 81"/>
              <a:gd name="T68" fmla="*/ 30 w 81"/>
              <a:gd name="T69" fmla="*/ 71 h 81"/>
              <a:gd name="T70" fmla="*/ 35 w 81"/>
              <a:gd name="T71" fmla="*/ 80 h 81"/>
              <a:gd name="T72" fmla="*/ 41 w 81"/>
              <a:gd name="T73" fmla="*/ 68 h 81"/>
              <a:gd name="T74" fmla="*/ 41 w 81"/>
              <a:gd name="T75" fmla="*/ 52 h 81"/>
              <a:gd name="T76" fmla="*/ 22 w 81"/>
              <a:gd name="T77" fmla="*/ 5 h 81"/>
              <a:gd name="T78" fmla="*/ 14 w 81"/>
              <a:gd name="T79" fmla="*/ 40 h 81"/>
              <a:gd name="T80" fmla="*/ 22 w 81"/>
              <a:gd name="T81" fmla="*/ 76 h 81"/>
              <a:gd name="T82" fmla="*/ 16 w 81"/>
              <a:gd name="T83" fmla="*/ 72 h 81"/>
              <a:gd name="T84" fmla="*/ 16 w 81"/>
              <a:gd name="T85" fmla="*/ 62 h 81"/>
              <a:gd name="T86" fmla="*/ 6 w 81"/>
              <a:gd name="T87" fmla="*/ 60 h 81"/>
              <a:gd name="T88" fmla="*/ 10 w 81"/>
              <a:gd name="T89" fmla="*/ 51 h 81"/>
              <a:gd name="T90" fmla="*/ 1 w 81"/>
              <a:gd name="T91" fmla="*/ 46 h 81"/>
              <a:gd name="T92" fmla="*/ 1 w 81"/>
              <a:gd name="T93" fmla="*/ 34 h 81"/>
              <a:gd name="T94" fmla="*/ 10 w 81"/>
              <a:gd name="T95" fmla="*/ 29 h 81"/>
              <a:gd name="T96" fmla="*/ 6 w 81"/>
              <a:gd name="T97" fmla="*/ 20 h 81"/>
              <a:gd name="T98" fmla="*/ 16 w 81"/>
              <a:gd name="T99" fmla="*/ 19 h 81"/>
              <a:gd name="T100" fmla="*/ 16 w 81"/>
              <a:gd name="T101" fmla="*/ 9 h 81"/>
              <a:gd name="T102" fmla="*/ 22 w 81"/>
              <a:gd name="T103" fmla="*/ 5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1" h="81">
                <a:moveTo>
                  <a:pt x="60" y="76"/>
                </a:moveTo>
                <a:cubicBezTo>
                  <a:pt x="60" y="48"/>
                  <a:pt x="60" y="48"/>
                  <a:pt x="60" y="48"/>
                </a:cubicBezTo>
                <a:cubicBezTo>
                  <a:pt x="64" y="48"/>
                  <a:pt x="68" y="45"/>
                  <a:pt x="68" y="40"/>
                </a:cubicBezTo>
                <a:cubicBezTo>
                  <a:pt x="68" y="36"/>
                  <a:pt x="64" y="32"/>
                  <a:pt x="60" y="32"/>
                </a:cubicBezTo>
                <a:cubicBezTo>
                  <a:pt x="60" y="5"/>
                  <a:pt x="60" y="5"/>
                  <a:pt x="60" y="5"/>
                </a:cubicBezTo>
                <a:cubicBezTo>
                  <a:pt x="60" y="5"/>
                  <a:pt x="61" y="5"/>
                  <a:pt x="61" y="5"/>
                </a:cubicBezTo>
                <a:cubicBezTo>
                  <a:pt x="63" y="6"/>
                  <a:pt x="64" y="8"/>
                  <a:pt x="66" y="9"/>
                </a:cubicBezTo>
                <a:cubicBezTo>
                  <a:pt x="62" y="16"/>
                  <a:pt x="62" y="16"/>
                  <a:pt x="62" y="16"/>
                </a:cubicBezTo>
                <a:cubicBezTo>
                  <a:pt x="63" y="17"/>
                  <a:pt x="65" y="18"/>
                  <a:pt x="66" y="19"/>
                </a:cubicBezTo>
                <a:cubicBezTo>
                  <a:pt x="72" y="15"/>
                  <a:pt x="72" y="15"/>
                  <a:pt x="72" y="15"/>
                </a:cubicBezTo>
                <a:cubicBezTo>
                  <a:pt x="74" y="17"/>
                  <a:pt x="75" y="18"/>
                  <a:pt x="76" y="20"/>
                </a:cubicBezTo>
                <a:cubicBezTo>
                  <a:pt x="77" y="22"/>
                  <a:pt x="78" y="24"/>
                  <a:pt x="78" y="26"/>
                </a:cubicBezTo>
                <a:cubicBezTo>
                  <a:pt x="72" y="29"/>
                  <a:pt x="72" y="29"/>
                  <a:pt x="72" y="29"/>
                </a:cubicBezTo>
                <a:cubicBezTo>
                  <a:pt x="72" y="31"/>
                  <a:pt x="73" y="33"/>
                  <a:pt x="73" y="34"/>
                </a:cubicBezTo>
                <a:cubicBezTo>
                  <a:pt x="81" y="34"/>
                  <a:pt x="81" y="34"/>
                  <a:pt x="81" y="34"/>
                </a:cubicBezTo>
                <a:cubicBezTo>
                  <a:pt x="81" y="36"/>
                  <a:pt x="81" y="38"/>
                  <a:pt x="81" y="40"/>
                </a:cubicBezTo>
                <a:cubicBezTo>
                  <a:pt x="81" y="42"/>
                  <a:pt x="81" y="44"/>
                  <a:pt x="81" y="46"/>
                </a:cubicBezTo>
                <a:cubicBezTo>
                  <a:pt x="73" y="46"/>
                  <a:pt x="73" y="46"/>
                  <a:pt x="73" y="46"/>
                </a:cubicBezTo>
                <a:cubicBezTo>
                  <a:pt x="73" y="48"/>
                  <a:pt x="72" y="50"/>
                  <a:pt x="72" y="51"/>
                </a:cubicBezTo>
                <a:cubicBezTo>
                  <a:pt x="78" y="55"/>
                  <a:pt x="78" y="55"/>
                  <a:pt x="78" y="55"/>
                </a:cubicBezTo>
                <a:cubicBezTo>
                  <a:pt x="78" y="57"/>
                  <a:pt x="77" y="59"/>
                  <a:pt x="76" y="60"/>
                </a:cubicBezTo>
                <a:cubicBezTo>
                  <a:pt x="75" y="62"/>
                  <a:pt x="74" y="64"/>
                  <a:pt x="72" y="65"/>
                </a:cubicBezTo>
                <a:cubicBezTo>
                  <a:pt x="66" y="62"/>
                  <a:pt x="66" y="62"/>
                  <a:pt x="66" y="62"/>
                </a:cubicBezTo>
                <a:cubicBezTo>
                  <a:pt x="65" y="63"/>
                  <a:pt x="63" y="64"/>
                  <a:pt x="62" y="65"/>
                </a:cubicBezTo>
                <a:cubicBezTo>
                  <a:pt x="66" y="72"/>
                  <a:pt x="66" y="72"/>
                  <a:pt x="66" y="72"/>
                </a:cubicBezTo>
                <a:cubicBezTo>
                  <a:pt x="64" y="73"/>
                  <a:pt x="63" y="74"/>
                  <a:pt x="61" y="75"/>
                </a:cubicBezTo>
                <a:cubicBezTo>
                  <a:pt x="61" y="75"/>
                  <a:pt x="60" y="76"/>
                  <a:pt x="60" y="76"/>
                </a:cubicBezTo>
                <a:close/>
                <a:moveTo>
                  <a:pt x="41" y="35"/>
                </a:moveTo>
                <a:cubicBezTo>
                  <a:pt x="44" y="35"/>
                  <a:pt x="46" y="37"/>
                  <a:pt x="46" y="40"/>
                </a:cubicBezTo>
                <a:cubicBezTo>
                  <a:pt x="46" y="43"/>
                  <a:pt x="44" y="46"/>
                  <a:pt x="41" y="46"/>
                </a:cubicBezTo>
                <a:cubicBezTo>
                  <a:pt x="41" y="52"/>
                  <a:pt x="41" y="52"/>
                  <a:pt x="41" y="52"/>
                </a:cubicBezTo>
                <a:cubicBezTo>
                  <a:pt x="45" y="52"/>
                  <a:pt x="49" y="55"/>
                  <a:pt x="49" y="60"/>
                </a:cubicBezTo>
                <a:cubicBezTo>
                  <a:pt x="49" y="64"/>
                  <a:pt x="45" y="68"/>
                  <a:pt x="41" y="68"/>
                </a:cubicBezTo>
                <a:cubicBezTo>
                  <a:pt x="41" y="81"/>
                  <a:pt x="41" y="81"/>
                  <a:pt x="41" y="81"/>
                </a:cubicBezTo>
                <a:cubicBezTo>
                  <a:pt x="43" y="81"/>
                  <a:pt x="45" y="80"/>
                  <a:pt x="47" y="80"/>
                </a:cubicBezTo>
                <a:cubicBezTo>
                  <a:pt x="47" y="72"/>
                  <a:pt x="47" y="72"/>
                  <a:pt x="47" y="72"/>
                </a:cubicBezTo>
                <a:cubicBezTo>
                  <a:pt x="48" y="72"/>
                  <a:pt x="50" y="72"/>
                  <a:pt x="52" y="71"/>
                </a:cubicBezTo>
                <a:cubicBezTo>
                  <a:pt x="56" y="78"/>
                  <a:pt x="56" y="78"/>
                  <a:pt x="56" y="78"/>
                </a:cubicBezTo>
                <a:cubicBezTo>
                  <a:pt x="57" y="77"/>
                  <a:pt x="59" y="77"/>
                  <a:pt x="60" y="76"/>
                </a:cubicBezTo>
                <a:cubicBezTo>
                  <a:pt x="60" y="48"/>
                  <a:pt x="60" y="48"/>
                  <a:pt x="60" y="48"/>
                </a:cubicBezTo>
                <a:cubicBezTo>
                  <a:pt x="56" y="48"/>
                  <a:pt x="52" y="45"/>
                  <a:pt x="52" y="40"/>
                </a:cubicBezTo>
                <a:cubicBezTo>
                  <a:pt x="52" y="36"/>
                  <a:pt x="56" y="32"/>
                  <a:pt x="60" y="32"/>
                </a:cubicBezTo>
                <a:cubicBezTo>
                  <a:pt x="60" y="5"/>
                  <a:pt x="60" y="5"/>
                  <a:pt x="60" y="5"/>
                </a:cubicBezTo>
                <a:cubicBezTo>
                  <a:pt x="59" y="4"/>
                  <a:pt x="57" y="3"/>
                  <a:pt x="56" y="3"/>
                </a:cubicBezTo>
                <a:cubicBezTo>
                  <a:pt x="52" y="10"/>
                  <a:pt x="52" y="10"/>
                  <a:pt x="52" y="10"/>
                </a:cubicBezTo>
                <a:cubicBezTo>
                  <a:pt x="50" y="9"/>
                  <a:pt x="48" y="9"/>
                  <a:pt x="47" y="8"/>
                </a:cubicBezTo>
                <a:cubicBezTo>
                  <a:pt x="47" y="0"/>
                  <a:pt x="47" y="0"/>
                  <a:pt x="47" y="0"/>
                </a:cubicBezTo>
                <a:cubicBezTo>
                  <a:pt x="45" y="0"/>
                  <a:pt x="43" y="0"/>
                  <a:pt x="41" y="0"/>
                </a:cubicBezTo>
                <a:cubicBezTo>
                  <a:pt x="41" y="13"/>
                  <a:pt x="41" y="13"/>
                  <a:pt x="41" y="13"/>
                </a:cubicBezTo>
                <a:cubicBezTo>
                  <a:pt x="45" y="13"/>
                  <a:pt x="49" y="17"/>
                  <a:pt x="49" y="21"/>
                </a:cubicBezTo>
                <a:cubicBezTo>
                  <a:pt x="49" y="26"/>
                  <a:pt x="45" y="29"/>
                  <a:pt x="41" y="29"/>
                </a:cubicBezTo>
                <a:lnTo>
                  <a:pt x="41" y="35"/>
                </a:lnTo>
                <a:close/>
                <a:moveTo>
                  <a:pt x="41" y="46"/>
                </a:moveTo>
                <a:cubicBezTo>
                  <a:pt x="38" y="46"/>
                  <a:pt x="35" y="43"/>
                  <a:pt x="35" y="40"/>
                </a:cubicBezTo>
                <a:cubicBezTo>
                  <a:pt x="35" y="37"/>
                  <a:pt x="38" y="35"/>
                  <a:pt x="41" y="35"/>
                </a:cubicBezTo>
                <a:cubicBezTo>
                  <a:pt x="41" y="29"/>
                  <a:pt x="41" y="29"/>
                  <a:pt x="41" y="29"/>
                </a:cubicBezTo>
                <a:cubicBezTo>
                  <a:pt x="36" y="29"/>
                  <a:pt x="33" y="26"/>
                  <a:pt x="33" y="21"/>
                </a:cubicBezTo>
                <a:cubicBezTo>
                  <a:pt x="33" y="17"/>
                  <a:pt x="36" y="13"/>
                  <a:pt x="41" y="13"/>
                </a:cubicBezTo>
                <a:cubicBezTo>
                  <a:pt x="41" y="0"/>
                  <a:pt x="41" y="0"/>
                  <a:pt x="41" y="0"/>
                </a:cubicBezTo>
                <a:cubicBezTo>
                  <a:pt x="39" y="0"/>
                  <a:pt x="37" y="0"/>
                  <a:pt x="35" y="0"/>
                </a:cubicBezTo>
                <a:cubicBezTo>
                  <a:pt x="35" y="8"/>
                  <a:pt x="35" y="8"/>
                  <a:pt x="35" y="8"/>
                </a:cubicBezTo>
                <a:cubicBezTo>
                  <a:pt x="33" y="9"/>
                  <a:pt x="32" y="9"/>
                  <a:pt x="30" y="10"/>
                </a:cubicBezTo>
                <a:cubicBezTo>
                  <a:pt x="26" y="3"/>
                  <a:pt x="26" y="3"/>
                  <a:pt x="26" y="3"/>
                </a:cubicBezTo>
                <a:cubicBezTo>
                  <a:pt x="25" y="3"/>
                  <a:pt x="23" y="4"/>
                  <a:pt x="22" y="5"/>
                </a:cubicBezTo>
                <a:cubicBezTo>
                  <a:pt x="22" y="32"/>
                  <a:pt x="22" y="32"/>
                  <a:pt x="22" y="32"/>
                </a:cubicBezTo>
                <a:cubicBezTo>
                  <a:pt x="26" y="32"/>
                  <a:pt x="30" y="36"/>
                  <a:pt x="30" y="40"/>
                </a:cubicBezTo>
                <a:cubicBezTo>
                  <a:pt x="30" y="45"/>
                  <a:pt x="26" y="48"/>
                  <a:pt x="22" y="48"/>
                </a:cubicBezTo>
                <a:cubicBezTo>
                  <a:pt x="22" y="76"/>
                  <a:pt x="22" y="76"/>
                  <a:pt x="22" y="76"/>
                </a:cubicBezTo>
                <a:cubicBezTo>
                  <a:pt x="23" y="77"/>
                  <a:pt x="25" y="77"/>
                  <a:pt x="26" y="78"/>
                </a:cubicBezTo>
                <a:cubicBezTo>
                  <a:pt x="30" y="71"/>
                  <a:pt x="30" y="71"/>
                  <a:pt x="30" y="71"/>
                </a:cubicBezTo>
                <a:cubicBezTo>
                  <a:pt x="32" y="72"/>
                  <a:pt x="33" y="72"/>
                  <a:pt x="35" y="72"/>
                </a:cubicBezTo>
                <a:cubicBezTo>
                  <a:pt x="35" y="80"/>
                  <a:pt x="35" y="80"/>
                  <a:pt x="35" y="80"/>
                </a:cubicBezTo>
                <a:cubicBezTo>
                  <a:pt x="37" y="80"/>
                  <a:pt x="39" y="81"/>
                  <a:pt x="41" y="81"/>
                </a:cubicBezTo>
                <a:cubicBezTo>
                  <a:pt x="41" y="68"/>
                  <a:pt x="41" y="68"/>
                  <a:pt x="41" y="68"/>
                </a:cubicBezTo>
                <a:cubicBezTo>
                  <a:pt x="36" y="68"/>
                  <a:pt x="33" y="64"/>
                  <a:pt x="33" y="60"/>
                </a:cubicBezTo>
                <a:cubicBezTo>
                  <a:pt x="33" y="55"/>
                  <a:pt x="36" y="52"/>
                  <a:pt x="41" y="52"/>
                </a:cubicBezTo>
                <a:lnTo>
                  <a:pt x="41" y="46"/>
                </a:lnTo>
                <a:close/>
                <a:moveTo>
                  <a:pt x="22" y="5"/>
                </a:moveTo>
                <a:cubicBezTo>
                  <a:pt x="22" y="32"/>
                  <a:pt x="22" y="32"/>
                  <a:pt x="22" y="32"/>
                </a:cubicBezTo>
                <a:cubicBezTo>
                  <a:pt x="17" y="32"/>
                  <a:pt x="14" y="36"/>
                  <a:pt x="14" y="40"/>
                </a:cubicBezTo>
                <a:cubicBezTo>
                  <a:pt x="14" y="45"/>
                  <a:pt x="17" y="48"/>
                  <a:pt x="22" y="48"/>
                </a:cubicBezTo>
                <a:cubicBezTo>
                  <a:pt x="22" y="76"/>
                  <a:pt x="22" y="76"/>
                  <a:pt x="22" y="76"/>
                </a:cubicBezTo>
                <a:cubicBezTo>
                  <a:pt x="21" y="76"/>
                  <a:pt x="21" y="75"/>
                  <a:pt x="21" y="75"/>
                </a:cubicBezTo>
                <a:cubicBezTo>
                  <a:pt x="19" y="74"/>
                  <a:pt x="17" y="73"/>
                  <a:pt x="16" y="72"/>
                </a:cubicBezTo>
                <a:cubicBezTo>
                  <a:pt x="20" y="65"/>
                  <a:pt x="20" y="65"/>
                  <a:pt x="20" y="65"/>
                </a:cubicBezTo>
                <a:cubicBezTo>
                  <a:pt x="18" y="64"/>
                  <a:pt x="17" y="63"/>
                  <a:pt x="16" y="62"/>
                </a:cubicBezTo>
                <a:cubicBezTo>
                  <a:pt x="9" y="65"/>
                  <a:pt x="9" y="65"/>
                  <a:pt x="9" y="65"/>
                </a:cubicBezTo>
                <a:cubicBezTo>
                  <a:pt x="8" y="64"/>
                  <a:pt x="7" y="62"/>
                  <a:pt x="6" y="60"/>
                </a:cubicBezTo>
                <a:cubicBezTo>
                  <a:pt x="5" y="59"/>
                  <a:pt x="4" y="57"/>
                  <a:pt x="3" y="55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50"/>
                  <a:pt x="9" y="48"/>
                  <a:pt x="9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4"/>
                  <a:pt x="0" y="42"/>
                  <a:pt x="0" y="40"/>
                </a:cubicBezTo>
                <a:cubicBezTo>
                  <a:pt x="0" y="38"/>
                  <a:pt x="1" y="36"/>
                  <a:pt x="1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9" y="33"/>
                  <a:pt x="10" y="31"/>
                  <a:pt x="10" y="29"/>
                </a:cubicBezTo>
                <a:cubicBezTo>
                  <a:pt x="3" y="26"/>
                  <a:pt x="3" y="26"/>
                  <a:pt x="3" y="26"/>
                </a:cubicBezTo>
                <a:cubicBezTo>
                  <a:pt x="4" y="24"/>
                  <a:pt x="5" y="22"/>
                  <a:pt x="6" y="20"/>
                </a:cubicBezTo>
                <a:cubicBezTo>
                  <a:pt x="7" y="18"/>
                  <a:pt x="8" y="17"/>
                  <a:pt x="9" y="15"/>
                </a:cubicBezTo>
                <a:cubicBezTo>
                  <a:pt x="16" y="19"/>
                  <a:pt x="16" y="19"/>
                  <a:pt x="16" y="19"/>
                </a:cubicBezTo>
                <a:cubicBezTo>
                  <a:pt x="17" y="18"/>
                  <a:pt x="18" y="17"/>
                  <a:pt x="20" y="16"/>
                </a:cubicBezTo>
                <a:cubicBezTo>
                  <a:pt x="16" y="9"/>
                  <a:pt x="16" y="9"/>
                  <a:pt x="16" y="9"/>
                </a:cubicBezTo>
                <a:cubicBezTo>
                  <a:pt x="17" y="8"/>
                  <a:pt x="19" y="6"/>
                  <a:pt x="21" y="5"/>
                </a:cubicBezTo>
                <a:cubicBezTo>
                  <a:pt x="21" y="5"/>
                  <a:pt x="21" y="5"/>
                  <a:pt x="22" y="5"/>
                </a:cubicBezTo>
                <a:close/>
              </a:path>
            </a:pathLst>
          </a:custGeom>
          <a:solidFill>
            <a:srgbClr val="2A5968"/>
          </a:solidFill>
          <a:ln>
            <a:noFill/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51" name="Freeform 23"/>
          <p:cNvSpPr>
            <a:spLocks noEditPoints="1"/>
          </p:cNvSpPr>
          <p:nvPr/>
        </p:nvSpPr>
        <p:spPr bwMode="auto">
          <a:xfrm>
            <a:off x="9775866" y="2086831"/>
            <a:ext cx="411549" cy="432545"/>
          </a:xfrm>
          <a:custGeom>
            <a:avLst/>
            <a:gdLst>
              <a:gd name="T0" fmla="*/ 58 w 60"/>
              <a:gd name="T1" fmla="*/ 16 h 63"/>
              <a:gd name="T2" fmla="*/ 54 w 60"/>
              <a:gd name="T3" fmla="*/ 37 h 63"/>
              <a:gd name="T4" fmla="*/ 47 w 60"/>
              <a:gd name="T5" fmla="*/ 49 h 63"/>
              <a:gd name="T6" fmla="*/ 46 w 60"/>
              <a:gd name="T7" fmla="*/ 32 h 63"/>
              <a:gd name="T8" fmla="*/ 46 w 60"/>
              <a:gd name="T9" fmla="*/ 24 h 63"/>
              <a:gd name="T10" fmla="*/ 46 w 60"/>
              <a:gd name="T11" fmla="*/ 13 h 63"/>
              <a:gd name="T12" fmla="*/ 44 w 60"/>
              <a:gd name="T13" fmla="*/ 12 h 63"/>
              <a:gd name="T14" fmla="*/ 46 w 60"/>
              <a:gd name="T15" fmla="*/ 40 h 63"/>
              <a:gd name="T16" fmla="*/ 46 w 60"/>
              <a:gd name="T17" fmla="*/ 30 h 63"/>
              <a:gd name="T18" fmla="*/ 46 w 60"/>
              <a:gd name="T19" fmla="*/ 39 h 63"/>
              <a:gd name="T20" fmla="*/ 45 w 60"/>
              <a:gd name="T21" fmla="*/ 25 h 63"/>
              <a:gd name="T22" fmla="*/ 44 w 60"/>
              <a:gd name="T23" fmla="*/ 21 h 63"/>
              <a:gd name="T24" fmla="*/ 44 w 60"/>
              <a:gd name="T25" fmla="*/ 37 h 63"/>
              <a:gd name="T26" fmla="*/ 44 w 60"/>
              <a:gd name="T27" fmla="*/ 51 h 63"/>
              <a:gd name="T28" fmla="*/ 39 w 60"/>
              <a:gd name="T29" fmla="*/ 44 h 63"/>
              <a:gd name="T30" fmla="*/ 39 w 60"/>
              <a:gd name="T31" fmla="*/ 16 h 63"/>
              <a:gd name="T32" fmla="*/ 38 w 60"/>
              <a:gd name="T33" fmla="*/ 8 h 63"/>
              <a:gd name="T34" fmla="*/ 38 w 60"/>
              <a:gd name="T35" fmla="*/ 19 h 63"/>
              <a:gd name="T36" fmla="*/ 38 w 60"/>
              <a:gd name="T37" fmla="*/ 46 h 63"/>
              <a:gd name="T38" fmla="*/ 30 w 60"/>
              <a:gd name="T39" fmla="*/ 63 h 63"/>
              <a:gd name="T40" fmla="*/ 33 w 60"/>
              <a:gd name="T41" fmla="*/ 47 h 63"/>
              <a:gd name="T42" fmla="*/ 30 w 60"/>
              <a:gd name="T43" fmla="*/ 39 h 63"/>
              <a:gd name="T44" fmla="*/ 30 w 60"/>
              <a:gd name="T45" fmla="*/ 18 h 63"/>
              <a:gd name="T46" fmla="*/ 30 w 60"/>
              <a:gd name="T47" fmla="*/ 14 h 63"/>
              <a:gd name="T48" fmla="*/ 37 w 60"/>
              <a:gd name="T49" fmla="*/ 8 h 63"/>
              <a:gd name="T50" fmla="*/ 23 w 60"/>
              <a:gd name="T51" fmla="*/ 55 h 63"/>
              <a:gd name="T52" fmla="*/ 23 w 60"/>
              <a:gd name="T53" fmla="*/ 44 h 63"/>
              <a:gd name="T54" fmla="*/ 23 w 60"/>
              <a:gd name="T55" fmla="*/ 17 h 63"/>
              <a:gd name="T56" fmla="*/ 30 w 60"/>
              <a:gd name="T57" fmla="*/ 0 h 63"/>
              <a:gd name="T58" fmla="*/ 30 w 60"/>
              <a:gd name="T59" fmla="*/ 24 h 63"/>
              <a:gd name="T60" fmla="*/ 28 w 60"/>
              <a:gd name="T61" fmla="*/ 47 h 63"/>
              <a:gd name="T62" fmla="*/ 17 w 60"/>
              <a:gd name="T63" fmla="*/ 51 h 63"/>
              <a:gd name="T64" fmla="*/ 17 w 60"/>
              <a:gd name="T65" fmla="*/ 37 h 63"/>
              <a:gd name="T66" fmla="*/ 17 w 60"/>
              <a:gd name="T67" fmla="*/ 21 h 63"/>
              <a:gd name="T68" fmla="*/ 21 w 60"/>
              <a:gd name="T69" fmla="*/ 17 h 63"/>
              <a:gd name="T70" fmla="*/ 22 w 60"/>
              <a:gd name="T71" fmla="*/ 45 h 63"/>
              <a:gd name="T72" fmla="*/ 17 w 60"/>
              <a:gd name="T73" fmla="*/ 51 h 63"/>
              <a:gd name="T74" fmla="*/ 17 w 60"/>
              <a:gd name="T75" fmla="*/ 42 h 63"/>
              <a:gd name="T76" fmla="*/ 17 w 60"/>
              <a:gd name="T77" fmla="*/ 21 h 63"/>
              <a:gd name="T78" fmla="*/ 17 w 60"/>
              <a:gd name="T79" fmla="*/ 26 h 63"/>
              <a:gd name="T80" fmla="*/ 15 w 60"/>
              <a:gd name="T81" fmla="*/ 33 h 63"/>
              <a:gd name="T82" fmla="*/ 15 w 60"/>
              <a:gd name="T83" fmla="*/ 24 h 63"/>
              <a:gd name="T84" fmla="*/ 14 w 60"/>
              <a:gd name="T85" fmla="*/ 49 h 63"/>
              <a:gd name="T86" fmla="*/ 7 w 60"/>
              <a:gd name="T87" fmla="*/ 37 h 63"/>
              <a:gd name="T88" fmla="*/ 3 w 60"/>
              <a:gd name="T89" fmla="*/ 16 h 63"/>
              <a:gd name="T90" fmla="*/ 15 w 60"/>
              <a:gd name="T91" fmla="*/ 23 h 63"/>
              <a:gd name="T92" fmla="*/ 14 w 60"/>
              <a:gd name="T93" fmla="*/ 33 h 63"/>
              <a:gd name="T94" fmla="*/ 15 w 60"/>
              <a:gd name="T95" fmla="*/ 5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0" h="63">
                <a:moveTo>
                  <a:pt x="46" y="13"/>
                </a:moveTo>
                <a:cubicBezTo>
                  <a:pt x="47" y="13"/>
                  <a:pt x="47" y="14"/>
                  <a:pt x="47" y="14"/>
                </a:cubicBezTo>
                <a:cubicBezTo>
                  <a:pt x="54" y="10"/>
                  <a:pt x="54" y="10"/>
                  <a:pt x="54" y="10"/>
                </a:cubicBezTo>
                <a:cubicBezTo>
                  <a:pt x="55" y="12"/>
                  <a:pt x="56" y="14"/>
                  <a:pt x="58" y="16"/>
                </a:cubicBezTo>
                <a:cubicBezTo>
                  <a:pt x="59" y="18"/>
                  <a:pt x="60" y="20"/>
                  <a:pt x="60" y="22"/>
                </a:cubicBezTo>
                <a:cubicBezTo>
                  <a:pt x="54" y="26"/>
                  <a:pt x="54" y="26"/>
                  <a:pt x="54" y="26"/>
                </a:cubicBezTo>
                <a:cubicBezTo>
                  <a:pt x="54" y="27"/>
                  <a:pt x="55" y="29"/>
                  <a:pt x="55" y="32"/>
                </a:cubicBezTo>
                <a:cubicBezTo>
                  <a:pt x="55" y="34"/>
                  <a:pt x="54" y="36"/>
                  <a:pt x="54" y="37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3"/>
                  <a:pt x="59" y="45"/>
                  <a:pt x="58" y="47"/>
                </a:cubicBezTo>
                <a:cubicBezTo>
                  <a:pt x="56" y="49"/>
                  <a:pt x="55" y="51"/>
                  <a:pt x="54" y="53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9"/>
                  <a:pt x="47" y="50"/>
                  <a:pt x="46" y="5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39"/>
                  <a:pt x="46" y="39"/>
                </a:cubicBezTo>
                <a:cubicBezTo>
                  <a:pt x="46" y="32"/>
                  <a:pt x="46" y="32"/>
                  <a:pt x="46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8" y="31"/>
                  <a:pt x="47" y="30"/>
                  <a:pt x="47" y="30"/>
                </a:cubicBezTo>
                <a:cubicBezTo>
                  <a:pt x="47" y="30"/>
                  <a:pt x="46" y="30"/>
                  <a:pt x="46" y="30"/>
                </a:cubicBezTo>
                <a:cubicBezTo>
                  <a:pt x="46" y="24"/>
                  <a:pt x="46" y="24"/>
                  <a:pt x="46" y="24"/>
                </a:cubicBezTo>
                <a:cubicBezTo>
                  <a:pt x="46" y="24"/>
                  <a:pt x="46" y="23"/>
                  <a:pt x="46" y="23"/>
                </a:cubicBezTo>
                <a:lnTo>
                  <a:pt x="46" y="13"/>
                </a:lnTo>
                <a:close/>
                <a:moveTo>
                  <a:pt x="44" y="12"/>
                </a:moveTo>
                <a:cubicBezTo>
                  <a:pt x="45" y="12"/>
                  <a:pt x="46" y="13"/>
                  <a:pt x="46" y="13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22"/>
                  <a:pt x="45" y="21"/>
                  <a:pt x="44" y="21"/>
                </a:cubicBezTo>
                <a:cubicBezTo>
                  <a:pt x="44" y="12"/>
                  <a:pt x="44" y="12"/>
                  <a:pt x="44" y="12"/>
                </a:cubicBezTo>
                <a:close/>
                <a:moveTo>
                  <a:pt x="46" y="50"/>
                </a:moveTo>
                <a:cubicBezTo>
                  <a:pt x="46" y="50"/>
                  <a:pt x="45" y="51"/>
                  <a:pt x="44" y="51"/>
                </a:cubicBezTo>
                <a:cubicBezTo>
                  <a:pt x="44" y="42"/>
                  <a:pt x="44" y="42"/>
                  <a:pt x="44" y="42"/>
                </a:cubicBezTo>
                <a:cubicBezTo>
                  <a:pt x="45" y="42"/>
                  <a:pt x="46" y="41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50"/>
                  <a:pt x="46" y="50"/>
                  <a:pt x="46" y="50"/>
                </a:cubicBezTo>
                <a:close/>
                <a:moveTo>
                  <a:pt x="46" y="24"/>
                </a:move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5" y="30"/>
                  <a:pt x="45" y="31"/>
                </a:cubicBezTo>
                <a:cubicBezTo>
                  <a:pt x="45" y="31"/>
                  <a:pt x="45" y="32"/>
                  <a:pt x="46" y="32"/>
                </a:cubicBezTo>
                <a:cubicBezTo>
                  <a:pt x="46" y="32"/>
                  <a:pt x="46" y="32"/>
                  <a:pt x="46" y="32"/>
                </a:cubicBezTo>
                <a:cubicBezTo>
                  <a:pt x="46" y="39"/>
                  <a:pt x="46" y="39"/>
                  <a:pt x="46" y="39"/>
                </a:cubicBezTo>
                <a:cubicBezTo>
                  <a:pt x="46" y="39"/>
                  <a:pt x="46" y="38"/>
                  <a:pt x="45" y="38"/>
                </a:cubicBezTo>
                <a:cubicBezTo>
                  <a:pt x="45" y="37"/>
                  <a:pt x="44" y="37"/>
                  <a:pt x="44" y="37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5" y="26"/>
                  <a:pt x="45" y="25"/>
                </a:cubicBezTo>
                <a:cubicBezTo>
                  <a:pt x="46" y="25"/>
                  <a:pt x="46" y="25"/>
                  <a:pt x="46" y="24"/>
                </a:cubicBezTo>
                <a:close/>
                <a:moveTo>
                  <a:pt x="38" y="8"/>
                </a:moveTo>
                <a:cubicBezTo>
                  <a:pt x="40" y="9"/>
                  <a:pt x="42" y="10"/>
                  <a:pt x="44" y="12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1"/>
                  <a:pt x="43" y="22"/>
                  <a:pt x="43" y="22"/>
                </a:cubicBezTo>
                <a:cubicBezTo>
                  <a:pt x="42" y="22"/>
                  <a:pt x="42" y="24"/>
                  <a:pt x="42" y="25"/>
                </a:cubicBezTo>
                <a:cubicBezTo>
                  <a:pt x="43" y="25"/>
                  <a:pt x="43" y="26"/>
                  <a:pt x="44" y="26"/>
                </a:cubicBezTo>
                <a:cubicBezTo>
                  <a:pt x="44" y="37"/>
                  <a:pt x="44" y="37"/>
                  <a:pt x="44" y="37"/>
                </a:cubicBezTo>
                <a:cubicBezTo>
                  <a:pt x="43" y="37"/>
                  <a:pt x="43" y="38"/>
                  <a:pt x="42" y="38"/>
                </a:cubicBezTo>
                <a:cubicBezTo>
                  <a:pt x="42" y="39"/>
                  <a:pt x="42" y="41"/>
                  <a:pt x="43" y="41"/>
                </a:cubicBezTo>
                <a:cubicBezTo>
                  <a:pt x="43" y="41"/>
                  <a:pt x="44" y="42"/>
                  <a:pt x="44" y="42"/>
                </a:cubicBezTo>
                <a:cubicBezTo>
                  <a:pt x="44" y="51"/>
                  <a:pt x="44" y="51"/>
                  <a:pt x="44" y="51"/>
                </a:cubicBezTo>
                <a:cubicBezTo>
                  <a:pt x="42" y="53"/>
                  <a:pt x="40" y="54"/>
                  <a:pt x="38" y="55"/>
                </a:cubicBezTo>
                <a:cubicBezTo>
                  <a:pt x="38" y="46"/>
                  <a:pt x="38" y="46"/>
                  <a:pt x="38" y="46"/>
                </a:cubicBezTo>
                <a:cubicBezTo>
                  <a:pt x="39" y="47"/>
                  <a:pt x="39" y="46"/>
                  <a:pt x="40" y="46"/>
                </a:cubicBezTo>
                <a:cubicBezTo>
                  <a:pt x="40" y="45"/>
                  <a:pt x="40" y="44"/>
                  <a:pt x="39" y="44"/>
                </a:cubicBezTo>
                <a:cubicBezTo>
                  <a:pt x="39" y="44"/>
                  <a:pt x="38" y="44"/>
                  <a:pt x="38" y="44"/>
                </a:cubicBezTo>
                <a:cubicBezTo>
                  <a:pt x="38" y="19"/>
                  <a:pt x="38" y="19"/>
                  <a:pt x="38" y="19"/>
                </a:cubicBezTo>
                <a:cubicBezTo>
                  <a:pt x="38" y="19"/>
                  <a:pt x="39" y="19"/>
                  <a:pt x="39" y="18"/>
                </a:cubicBezTo>
                <a:cubicBezTo>
                  <a:pt x="40" y="18"/>
                  <a:pt x="39" y="17"/>
                  <a:pt x="39" y="16"/>
                </a:cubicBezTo>
                <a:cubicBezTo>
                  <a:pt x="38" y="16"/>
                  <a:pt x="38" y="16"/>
                  <a:pt x="38" y="16"/>
                </a:cubicBezTo>
                <a:lnTo>
                  <a:pt x="38" y="8"/>
                </a:lnTo>
                <a:close/>
                <a:moveTo>
                  <a:pt x="37" y="8"/>
                </a:moveTo>
                <a:cubicBezTo>
                  <a:pt x="37" y="8"/>
                  <a:pt x="38" y="8"/>
                  <a:pt x="38" y="8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7" y="17"/>
                  <a:pt x="37" y="17"/>
                </a:cubicBezTo>
                <a:cubicBezTo>
                  <a:pt x="37" y="18"/>
                  <a:pt x="37" y="18"/>
                  <a:pt x="37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38" y="44"/>
                  <a:pt x="38" y="44"/>
                  <a:pt x="38" y="44"/>
                </a:cubicBezTo>
                <a:cubicBezTo>
                  <a:pt x="38" y="44"/>
                  <a:pt x="38" y="44"/>
                  <a:pt x="37" y="44"/>
                </a:cubicBezTo>
                <a:cubicBezTo>
                  <a:pt x="37" y="45"/>
                  <a:pt x="37" y="46"/>
                  <a:pt x="38" y="46"/>
                </a:cubicBezTo>
                <a:cubicBezTo>
                  <a:pt x="38" y="46"/>
                  <a:pt x="38" y="46"/>
                  <a:pt x="38" y="46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55"/>
                  <a:pt x="37" y="55"/>
                  <a:pt x="37" y="55"/>
                </a:cubicBezTo>
                <a:cubicBezTo>
                  <a:pt x="37" y="62"/>
                  <a:pt x="37" y="62"/>
                  <a:pt x="37" y="62"/>
                </a:cubicBezTo>
                <a:cubicBezTo>
                  <a:pt x="35" y="63"/>
                  <a:pt x="33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49"/>
                  <a:pt x="30" y="49"/>
                  <a:pt x="30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32" y="49"/>
                  <a:pt x="33" y="49"/>
                  <a:pt x="33" y="47"/>
                </a:cubicBezTo>
                <a:cubicBezTo>
                  <a:pt x="33" y="46"/>
                  <a:pt x="32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9"/>
                  <a:pt x="30" y="39"/>
                  <a:pt x="30" y="39"/>
                </a:cubicBezTo>
                <a:cubicBezTo>
                  <a:pt x="30" y="39"/>
                  <a:pt x="30" y="39"/>
                  <a:pt x="30" y="39"/>
                </a:cubicBezTo>
                <a:cubicBezTo>
                  <a:pt x="34" y="39"/>
                  <a:pt x="38" y="36"/>
                  <a:pt x="38" y="32"/>
                </a:cubicBezTo>
                <a:cubicBezTo>
                  <a:pt x="38" y="27"/>
                  <a:pt x="34" y="24"/>
                  <a:pt x="30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2" y="18"/>
                  <a:pt x="33" y="17"/>
                  <a:pt x="33" y="16"/>
                </a:cubicBezTo>
                <a:cubicBezTo>
                  <a:pt x="33" y="14"/>
                  <a:pt x="32" y="14"/>
                  <a:pt x="30" y="14"/>
                </a:cubicBezTo>
                <a:cubicBezTo>
                  <a:pt x="30" y="14"/>
                  <a:pt x="30" y="14"/>
                  <a:pt x="30" y="14"/>
                </a:cubicBezTo>
                <a:cubicBezTo>
                  <a:pt x="30" y="0"/>
                  <a:pt x="30" y="0"/>
                  <a:pt x="3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3" y="0"/>
                  <a:pt x="35" y="0"/>
                  <a:pt x="37" y="1"/>
                </a:cubicBezTo>
                <a:lnTo>
                  <a:pt x="37" y="8"/>
                </a:lnTo>
                <a:close/>
                <a:moveTo>
                  <a:pt x="30" y="63"/>
                </a:moveTo>
                <a:cubicBezTo>
                  <a:pt x="28" y="63"/>
                  <a:pt x="26" y="63"/>
                  <a:pt x="24" y="62"/>
                </a:cubicBezTo>
                <a:cubicBezTo>
                  <a:pt x="24" y="55"/>
                  <a:pt x="24" y="55"/>
                  <a:pt x="24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47"/>
                  <a:pt x="23" y="47"/>
                  <a:pt x="23" y="47"/>
                </a:cubicBezTo>
                <a:cubicBezTo>
                  <a:pt x="23" y="47"/>
                  <a:pt x="24" y="46"/>
                  <a:pt x="24" y="46"/>
                </a:cubicBezTo>
                <a:cubicBezTo>
                  <a:pt x="24" y="45"/>
                  <a:pt x="24" y="45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4" y="18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8"/>
                  <a:pt x="23" y="8"/>
                  <a:pt x="23" y="8"/>
                </a:cubicBezTo>
                <a:cubicBezTo>
                  <a:pt x="23" y="8"/>
                  <a:pt x="23" y="8"/>
                  <a:pt x="24" y="8"/>
                </a:cubicBezTo>
                <a:cubicBezTo>
                  <a:pt x="24" y="1"/>
                  <a:pt x="24" y="1"/>
                  <a:pt x="24" y="1"/>
                </a:cubicBezTo>
                <a:cubicBezTo>
                  <a:pt x="26" y="0"/>
                  <a:pt x="28" y="0"/>
                  <a:pt x="30" y="0"/>
                </a:cubicBezTo>
                <a:cubicBezTo>
                  <a:pt x="30" y="14"/>
                  <a:pt x="30" y="14"/>
                  <a:pt x="30" y="14"/>
                </a:cubicBezTo>
                <a:cubicBezTo>
                  <a:pt x="29" y="14"/>
                  <a:pt x="28" y="14"/>
                  <a:pt x="28" y="16"/>
                </a:cubicBezTo>
                <a:cubicBezTo>
                  <a:pt x="28" y="17"/>
                  <a:pt x="29" y="18"/>
                  <a:pt x="30" y="18"/>
                </a:cubicBezTo>
                <a:cubicBezTo>
                  <a:pt x="30" y="24"/>
                  <a:pt x="30" y="24"/>
                  <a:pt x="30" y="24"/>
                </a:cubicBezTo>
                <a:cubicBezTo>
                  <a:pt x="26" y="24"/>
                  <a:pt x="23" y="27"/>
                  <a:pt x="23" y="32"/>
                </a:cubicBezTo>
                <a:cubicBezTo>
                  <a:pt x="23" y="36"/>
                  <a:pt x="26" y="39"/>
                  <a:pt x="30" y="39"/>
                </a:cubicBezTo>
                <a:cubicBezTo>
                  <a:pt x="30" y="45"/>
                  <a:pt x="30" y="45"/>
                  <a:pt x="30" y="45"/>
                </a:cubicBezTo>
                <a:cubicBezTo>
                  <a:pt x="29" y="45"/>
                  <a:pt x="28" y="46"/>
                  <a:pt x="28" y="47"/>
                </a:cubicBezTo>
                <a:cubicBezTo>
                  <a:pt x="28" y="49"/>
                  <a:pt x="29" y="49"/>
                  <a:pt x="30" y="49"/>
                </a:cubicBezTo>
                <a:lnTo>
                  <a:pt x="30" y="63"/>
                </a:lnTo>
                <a:close/>
                <a:moveTo>
                  <a:pt x="23" y="55"/>
                </a:moveTo>
                <a:cubicBezTo>
                  <a:pt x="21" y="54"/>
                  <a:pt x="19" y="53"/>
                  <a:pt x="17" y="51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42"/>
                  <a:pt x="17" y="41"/>
                  <a:pt x="18" y="41"/>
                </a:cubicBezTo>
                <a:cubicBezTo>
                  <a:pt x="19" y="41"/>
                  <a:pt x="19" y="39"/>
                  <a:pt x="19" y="38"/>
                </a:cubicBezTo>
                <a:cubicBezTo>
                  <a:pt x="18" y="38"/>
                  <a:pt x="17" y="37"/>
                  <a:pt x="17" y="37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8" y="25"/>
                  <a:pt x="19" y="25"/>
                </a:cubicBezTo>
                <a:cubicBezTo>
                  <a:pt x="19" y="24"/>
                  <a:pt x="19" y="22"/>
                  <a:pt x="18" y="22"/>
                </a:cubicBezTo>
                <a:cubicBezTo>
                  <a:pt x="17" y="22"/>
                  <a:pt x="17" y="21"/>
                  <a:pt x="17" y="21"/>
                </a:cubicBezTo>
                <a:cubicBezTo>
                  <a:pt x="17" y="12"/>
                  <a:pt x="17" y="12"/>
                  <a:pt x="17" y="12"/>
                </a:cubicBezTo>
                <a:cubicBezTo>
                  <a:pt x="19" y="10"/>
                  <a:pt x="21" y="9"/>
                  <a:pt x="23" y="8"/>
                </a:cubicBezTo>
                <a:cubicBezTo>
                  <a:pt x="23" y="17"/>
                  <a:pt x="23" y="17"/>
                  <a:pt x="23" y="17"/>
                </a:cubicBezTo>
                <a:cubicBezTo>
                  <a:pt x="22" y="16"/>
                  <a:pt x="21" y="17"/>
                  <a:pt x="21" y="17"/>
                </a:cubicBezTo>
                <a:cubicBezTo>
                  <a:pt x="21" y="18"/>
                  <a:pt x="21" y="19"/>
                  <a:pt x="22" y="19"/>
                </a:cubicBezTo>
                <a:cubicBezTo>
                  <a:pt x="22" y="19"/>
                  <a:pt x="22" y="19"/>
                  <a:pt x="23" y="19"/>
                </a:cubicBezTo>
                <a:cubicBezTo>
                  <a:pt x="23" y="44"/>
                  <a:pt x="23" y="44"/>
                  <a:pt x="23" y="44"/>
                </a:cubicBezTo>
                <a:cubicBezTo>
                  <a:pt x="22" y="44"/>
                  <a:pt x="22" y="44"/>
                  <a:pt x="22" y="45"/>
                </a:cubicBezTo>
                <a:cubicBezTo>
                  <a:pt x="21" y="45"/>
                  <a:pt x="22" y="46"/>
                  <a:pt x="22" y="47"/>
                </a:cubicBezTo>
                <a:cubicBezTo>
                  <a:pt x="22" y="47"/>
                  <a:pt x="23" y="47"/>
                  <a:pt x="23" y="47"/>
                </a:cubicBezTo>
                <a:lnTo>
                  <a:pt x="23" y="55"/>
                </a:lnTo>
                <a:close/>
                <a:moveTo>
                  <a:pt x="17" y="51"/>
                </a:moveTo>
                <a:cubicBezTo>
                  <a:pt x="16" y="51"/>
                  <a:pt x="15" y="50"/>
                  <a:pt x="15" y="50"/>
                </a:cubicBezTo>
                <a:cubicBezTo>
                  <a:pt x="15" y="40"/>
                  <a:pt x="15" y="40"/>
                  <a:pt x="15" y="40"/>
                </a:cubicBezTo>
                <a:cubicBezTo>
                  <a:pt x="15" y="40"/>
                  <a:pt x="15" y="40"/>
                  <a:pt x="15" y="40"/>
                </a:cubicBezTo>
                <a:cubicBezTo>
                  <a:pt x="15" y="41"/>
                  <a:pt x="16" y="42"/>
                  <a:pt x="17" y="42"/>
                </a:cubicBezTo>
                <a:cubicBezTo>
                  <a:pt x="17" y="51"/>
                  <a:pt x="17" y="51"/>
                  <a:pt x="17" y="51"/>
                </a:cubicBezTo>
                <a:close/>
                <a:moveTo>
                  <a:pt x="15" y="13"/>
                </a:moveTo>
                <a:cubicBezTo>
                  <a:pt x="15" y="13"/>
                  <a:pt x="16" y="12"/>
                  <a:pt x="17" y="12"/>
                </a:cubicBezTo>
                <a:cubicBezTo>
                  <a:pt x="17" y="21"/>
                  <a:pt x="17" y="21"/>
                  <a:pt x="17" y="21"/>
                </a:cubicBezTo>
                <a:cubicBezTo>
                  <a:pt x="16" y="21"/>
                  <a:pt x="15" y="22"/>
                  <a:pt x="15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7" y="26"/>
                </a:moveTo>
                <a:cubicBezTo>
                  <a:pt x="17" y="37"/>
                  <a:pt x="17" y="37"/>
                  <a:pt x="17" y="37"/>
                </a:cubicBezTo>
                <a:cubicBezTo>
                  <a:pt x="16" y="37"/>
                  <a:pt x="16" y="37"/>
                  <a:pt x="16" y="38"/>
                </a:cubicBezTo>
                <a:cubicBezTo>
                  <a:pt x="15" y="38"/>
                  <a:pt x="15" y="39"/>
                  <a:pt x="15" y="39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6" y="32"/>
                </a:cubicBezTo>
                <a:cubicBezTo>
                  <a:pt x="16" y="32"/>
                  <a:pt x="16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5"/>
                  <a:pt x="15" y="25"/>
                  <a:pt x="16" y="25"/>
                </a:cubicBezTo>
                <a:cubicBezTo>
                  <a:pt x="16" y="26"/>
                  <a:pt x="16" y="26"/>
                  <a:pt x="17" y="26"/>
                </a:cubicBezTo>
                <a:close/>
                <a:moveTo>
                  <a:pt x="15" y="50"/>
                </a:moveTo>
                <a:cubicBezTo>
                  <a:pt x="14" y="50"/>
                  <a:pt x="14" y="49"/>
                  <a:pt x="14" y="49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1"/>
                  <a:pt x="4" y="49"/>
                  <a:pt x="3" y="47"/>
                </a:cubicBezTo>
                <a:cubicBezTo>
                  <a:pt x="2" y="45"/>
                  <a:pt x="1" y="43"/>
                  <a:pt x="0" y="41"/>
                </a:cubicBezTo>
                <a:cubicBezTo>
                  <a:pt x="7" y="37"/>
                  <a:pt x="7" y="37"/>
                  <a:pt x="7" y="37"/>
                </a:cubicBezTo>
                <a:cubicBezTo>
                  <a:pt x="6" y="36"/>
                  <a:pt x="6" y="34"/>
                  <a:pt x="6" y="32"/>
                </a:cubicBezTo>
                <a:cubicBezTo>
                  <a:pt x="6" y="29"/>
                  <a:pt x="6" y="27"/>
                  <a:pt x="7" y="26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20"/>
                  <a:pt x="2" y="18"/>
                  <a:pt x="3" y="16"/>
                </a:cubicBezTo>
                <a:cubicBezTo>
                  <a:pt x="4" y="14"/>
                  <a:pt x="6" y="12"/>
                  <a:pt x="7" y="10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4" y="13"/>
                  <a:pt x="15" y="13"/>
                </a:cubicBezTo>
                <a:cubicBezTo>
                  <a:pt x="15" y="23"/>
                  <a:pt x="15" y="23"/>
                  <a:pt x="15" y="23"/>
                </a:cubicBezTo>
                <a:cubicBezTo>
                  <a:pt x="15" y="23"/>
                  <a:pt x="15" y="24"/>
                  <a:pt x="15" y="24"/>
                </a:cubicBezTo>
                <a:cubicBezTo>
                  <a:pt x="15" y="31"/>
                  <a:pt x="15" y="31"/>
                  <a:pt x="15" y="31"/>
                </a:cubicBezTo>
                <a:cubicBezTo>
                  <a:pt x="14" y="31"/>
                  <a:pt x="14" y="31"/>
                  <a:pt x="13" y="31"/>
                </a:cubicBezTo>
                <a:cubicBezTo>
                  <a:pt x="13" y="32"/>
                  <a:pt x="13" y="33"/>
                  <a:pt x="14" y="33"/>
                </a:cubicBezTo>
                <a:cubicBezTo>
                  <a:pt x="14" y="33"/>
                  <a:pt x="14" y="33"/>
                  <a:pt x="15" y="33"/>
                </a:cubicBezTo>
                <a:cubicBezTo>
                  <a:pt x="15" y="39"/>
                  <a:pt x="15" y="39"/>
                  <a:pt x="15" y="39"/>
                </a:cubicBezTo>
                <a:cubicBezTo>
                  <a:pt x="15" y="39"/>
                  <a:pt x="15" y="40"/>
                  <a:pt x="15" y="40"/>
                </a:cubicBezTo>
                <a:lnTo>
                  <a:pt x="15" y="50"/>
                </a:lnTo>
                <a:close/>
              </a:path>
            </a:pathLst>
          </a:custGeom>
          <a:solidFill>
            <a:srgbClr val="2A5968"/>
          </a:solidFill>
          <a:ln>
            <a:noFill/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52" name="Freeform 25"/>
          <p:cNvSpPr>
            <a:spLocks noEditPoints="1"/>
          </p:cNvSpPr>
          <p:nvPr/>
        </p:nvSpPr>
        <p:spPr bwMode="auto">
          <a:xfrm>
            <a:off x="8394237" y="1729877"/>
            <a:ext cx="495538" cy="487139"/>
          </a:xfrm>
          <a:custGeom>
            <a:avLst/>
            <a:gdLst>
              <a:gd name="T0" fmla="*/ 67 w 72"/>
              <a:gd name="T1" fmla="*/ 18 h 71"/>
              <a:gd name="T2" fmla="*/ 63 w 72"/>
              <a:gd name="T3" fmla="*/ 35 h 71"/>
              <a:gd name="T4" fmla="*/ 66 w 72"/>
              <a:gd name="T5" fmla="*/ 54 h 71"/>
              <a:gd name="T6" fmla="*/ 53 w 72"/>
              <a:gd name="T7" fmla="*/ 62 h 71"/>
              <a:gd name="T8" fmla="*/ 54 w 72"/>
              <a:gd name="T9" fmla="*/ 38 h 71"/>
              <a:gd name="T10" fmla="*/ 54 w 72"/>
              <a:gd name="T11" fmla="*/ 33 h 71"/>
              <a:gd name="T12" fmla="*/ 53 w 72"/>
              <a:gd name="T13" fmla="*/ 14 h 71"/>
              <a:gd name="T14" fmla="*/ 53 w 72"/>
              <a:gd name="T15" fmla="*/ 28 h 71"/>
              <a:gd name="T16" fmla="*/ 53 w 72"/>
              <a:gd name="T17" fmla="*/ 33 h 71"/>
              <a:gd name="T18" fmla="*/ 52 w 72"/>
              <a:gd name="T19" fmla="*/ 40 h 71"/>
              <a:gd name="T20" fmla="*/ 50 w 72"/>
              <a:gd name="T21" fmla="*/ 59 h 71"/>
              <a:gd name="T22" fmla="*/ 51 w 72"/>
              <a:gd name="T23" fmla="*/ 49 h 71"/>
              <a:gd name="T24" fmla="*/ 49 w 72"/>
              <a:gd name="T25" fmla="*/ 23 h 71"/>
              <a:gd name="T26" fmla="*/ 49 w 72"/>
              <a:gd name="T27" fmla="*/ 21 h 71"/>
              <a:gd name="T28" fmla="*/ 50 w 72"/>
              <a:gd name="T29" fmla="*/ 11 h 71"/>
              <a:gd name="T30" fmla="*/ 40 w 72"/>
              <a:gd name="T31" fmla="*/ 54 h 71"/>
              <a:gd name="T32" fmla="*/ 42 w 72"/>
              <a:gd name="T33" fmla="*/ 51 h 71"/>
              <a:gd name="T34" fmla="*/ 44 w 72"/>
              <a:gd name="T35" fmla="*/ 37 h 71"/>
              <a:gd name="T36" fmla="*/ 43 w 72"/>
              <a:gd name="T37" fmla="*/ 18 h 71"/>
              <a:gd name="T38" fmla="*/ 40 w 72"/>
              <a:gd name="T39" fmla="*/ 0 h 71"/>
              <a:gd name="T40" fmla="*/ 49 w 72"/>
              <a:gd name="T41" fmla="*/ 21 h 71"/>
              <a:gd name="T42" fmla="*/ 49 w 72"/>
              <a:gd name="T43" fmla="*/ 23 h 71"/>
              <a:gd name="T44" fmla="*/ 47 w 72"/>
              <a:gd name="T45" fmla="*/ 50 h 71"/>
              <a:gd name="T46" fmla="*/ 40 w 72"/>
              <a:gd name="T47" fmla="*/ 63 h 71"/>
              <a:gd name="T48" fmla="*/ 36 w 72"/>
              <a:gd name="T49" fmla="*/ 44 h 71"/>
              <a:gd name="T50" fmla="*/ 40 w 72"/>
              <a:gd name="T51" fmla="*/ 51 h 71"/>
              <a:gd name="T52" fmla="*/ 36 w 72"/>
              <a:gd name="T53" fmla="*/ 4 h 71"/>
              <a:gd name="T54" fmla="*/ 40 w 72"/>
              <a:gd name="T55" fmla="*/ 15 h 71"/>
              <a:gd name="T56" fmla="*/ 40 w 72"/>
              <a:gd name="T57" fmla="*/ 20 h 71"/>
              <a:gd name="T58" fmla="*/ 36 w 72"/>
              <a:gd name="T59" fmla="*/ 27 h 71"/>
              <a:gd name="T60" fmla="*/ 35 w 72"/>
              <a:gd name="T61" fmla="*/ 71 h 71"/>
              <a:gd name="T62" fmla="*/ 34 w 72"/>
              <a:gd name="T63" fmla="*/ 53 h 71"/>
              <a:gd name="T64" fmla="*/ 32 w 72"/>
              <a:gd name="T65" fmla="*/ 42 h 71"/>
              <a:gd name="T66" fmla="*/ 36 w 72"/>
              <a:gd name="T67" fmla="*/ 67 h 71"/>
              <a:gd name="T68" fmla="*/ 36 w 72"/>
              <a:gd name="T69" fmla="*/ 4 h 71"/>
              <a:gd name="T70" fmla="*/ 32 w 72"/>
              <a:gd name="T71" fmla="*/ 19 h 71"/>
              <a:gd name="T72" fmla="*/ 32 w 72"/>
              <a:gd name="T73" fmla="*/ 8 h 71"/>
              <a:gd name="T74" fmla="*/ 23 w 72"/>
              <a:gd name="T75" fmla="*/ 69 h 71"/>
              <a:gd name="T76" fmla="*/ 25 w 72"/>
              <a:gd name="T77" fmla="*/ 47 h 71"/>
              <a:gd name="T78" fmla="*/ 25 w 72"/>
              <a:gd name="T79" fmla="*/ 25 h 71"/>
              <a:gd name="T80" fmla="*/ 23 w 72"/>
              <a:gd name="T81" fmla="*/ 11 h 71"/>
              <a:gd name="T82" fmla="*/ 32 w 72"/>
              <a:gd name="T83" fmla="*/ 17 h 71"/>
              <a:gd name="T84" fmla="*/ 32 w 72"/>
              <a:gd name="T85" fmla="*/ 19 h 71"/>
              <a:gd name="T86" fmla="*/ 32 w 72"/>
              <a:gd name="T87" fmla="*/ 42 h 71"/>
              <a:gd name="T88" fmla="*/ 31 w 72"/>
              <a:gd name="T89" fmla="*/ 55 h 71"/>
              <a:gd name="T90" fmla="*/ 23 w 72"/>
              <a:gd name="T91" fmla="*/ 69 h 71"/>
              <a:gd name="T92" fmla="*/ 19 w 72"/>
              <a:gd name="T93" fmla="*/ 57 h 71"/>
              <a:gd name="T94" fmla="*/ 21 w 72"/>
              <a:gd name="T95" fmla="*/ 40 h 71"/>
              <a:gd name="T96" fmla="*/ 19 w 72"/>
              <a:gd name="T97" fmla="*/ 32 h 71"/>
              <a:gd name="T98" fmla="*/ 19 w 72"/>
              <a:gd name="T99" fmla="*/ 8 h 71"/>
              <a:gd name="T100" fmla="*/ 23 w 72"/>
              <a:gd name="T101" fmla="*/ 20 h 71"/>
              <a:gd name="T102" fmla="*/ 23 w 72"/>
              <a:gd name="T103" fmla="*/ 25 h 71"/>
              <a:gd name="T104" fmla="*/ 23 w 72"/>
              <a:gd name="T105" fmla="*/ 50 h 71"/>
              <a:gd name="T106" fmla="*/ 19 w 72"/>
              <a:gd name="T107" fmla="*/ 57 h 71"/>
              <a:gd name="T108" fmla="*/ 2 w 72"/>
              <a:gd name="T109" fmla="*/ 45 h 71"/>
              <a:gd name="T110" fmla="*/ 9 w 72"/>
              <a:gd name="T111" fmla="*/ 29 h 71"/>
              <a:gd name="T112" fmla="*/ 10 w 72"/>
              <a:gd name="T113" fmla="*/ 11 h 71"/>
              <a:gd name="T114" fmla="*/ 19 w 72"/>
              <a:gd name="T115" fmla="*/ 30 h 71"/>
              <a:gd name="T116" fmla="*/ 19 w 72"/>
              <a:gd name="T117" fmla="*/ 33 h 71"/>
              <a:gd name="T118" fmla="*/ 16 w 72"/>
              <a:gd name="T119" fmla="*/ 4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2" h="71">
                <a:moveTo>
                  <a:pt x="53" y="14"/>
                </a:moveTo>
                <a:cubicBezTo>
                  <a:pt x="56" y="16"/>
                  <a:pt x="58" y="18"/>
                  <a:pt x="59" y="21"/>
                </a:cubicBezTo>
                <a:cubicBezTo>
                  <a:pt x="67" y="18"/>
                  <a:pt x="67" y="18"/>
                  <a:pt x="67" y="18"/>
                </a:cubicBezTo>
                <a:cubicBezTo>
                  <a:pt x="69" y="21"/>
                  <a:pt x="70" y="23"/>
                  <a:pt x="70" y="25"/>
                </a:cubicBezTo>
                <a:cubicBezTo>
                  <a:pt x="71" y="28"/>
                  <a:pt x="71" y="30"/>
                  <a:pt x="72" y="33"/>
                </a:cubicBezTo>
                <a:cubicBezTo>
                  <a:pt x="63" y="35"/>
                  <a:pt x="63" y="35"/>
                  <a:pt x="63" y="35"/>
                </a:cubicBezTo>
                <a:cubicBezTo>
                  <a:pt x="63" y="37"/>
                  <a:pt x="63" y="40"/>
                  <a:pt x="63" y="42"/>
                </a:cubicBezTo>
                <a:cubicBezTo>
                  <a:pt x="62" y="44"/>
                  <a:pt x="61" y="46"/>
                  <a:pt x="60" y="48"/>
                </a:cubicBezTo>
                <a:cubicBezTo>
                  <a:pt x="66" y="54"/>
                  <a:pt x="66" y="54"/>
                  <a:pt x="66" y="54"/>
                </a:cubicBezTo>
                <a:cubicBezTo>
                  <a:pt x="65" y="56"/>
                  <a:pt x="63" y="58"/>
                  <a:pt x="62" y="60"/>
                </a:cubicBezTo>
                <a:cubicBezTo>
                  <a:pt x="60" y="62"/>
                  <a:pt x="58" y="64"/>
                  <a:pt x="56" y="65"/>
                </a:cubicBezTo>
                <a:cubicBezTo>
                  <a:pt x="53" y="62"/>
                  <a:pt x="53" y="62"/>
                  <a:pt x="53" y="62"/>
                </a:cubicBezTo>
                <a:cubicBezTo>
                  <a:pt x="53" y="41"/>
                  <a:pt x="53" y="41"/>
                  <a:pt x="53" y="41"/>
                </a:cubicBezTo>
                <a:cubicBezTo>
                  <a:pt x="54" y="41"/>
                  <a:pt x="54" y="41"/>
                  <a:pt x="55" y="40"/>
                </a:cubicBezTo>
                <a:cubicBezTo>
                  <a:pt x="55" y="40"/>
                  <a:pt x="55" y="39"/>
                  <a:pt x="54" y="38"/>
                </a:cubicBezTo>
                <a:cubicBezTo>
                  <a:pt x="54" y="38"/>
                  <a:pt x="54" y="38"/>
                  <a:pt x="53" y="38"/>
                </a:cubicBezTo>
                <a:cubicBezTo>
                  <a:pt x="53" y="33"/>
                  <a:pt x="53" y="33"/>
                  <a:pt x="53" y="33"/>
                </a:cubicBezTo>
                <a:cubicBezTo>
                  <a:pt x="53" y="33"/>
                  <a:pt x="54" y="33"/>
                  <a:pt x="54" y="33"/>
                </a:cubicBezTo>
                <a:cubicBezTo>
                  <a:pt x="55" y="32"/>
                  <a:pt x="56" y="31"/>
                  <a:pt x="56" y="30"/>
                </a:cubicBezTo>
                <a:cubicBezTo>
                  <a:pt x="55" y="29"/>
                  <a:pt x="54" y="28"/>
                  <a:pt x="53" y="28"/>
                </a:cubicBezTo>
                <a:lnTo>
                  <a:pt x="53" y="14"/>
                </a:lnTo>
                <a:close/>
                <a:moveTo>
                  <a:pt x="50" y="11"/>
                </a:moveTo>
                <a:cubicBezTo>
                  <a:pt x="51" y="12"/>
                  <a:pt x="52" y="13"/>
                  <a:pt x="53" y="14"/>
                </a:cubicBezTo>
                <a:cubicBezTo>
                  <a:pt x="53" y="28"/>
                  <a:pt x="53" y="28"/>
                  <a:pt x="53" y="28"/>
                </a:cubicBezTo>
                <a:cubicBezTo>
                  <a:pt x="53" y="28"/>
                  <a:pt x="53" y="28"/>
                  <a:pt x="53" y="28"/>
                </a:cubicBezTo>
                <a:cubicBezTo>
                  <a:pt x="51" y="28"/>
                  <a:pt x="51" y="30"/>
                  <a:pt x="51" y="31"/>
                </a:cubicBezTo>
                <a:cubicBezTo>
                  <a:pt x="51" y="32"/>
                  <a:pt x="52" y="33"/>
                  <a:pt x="53" y="33"/>
                </a:cubicBezTo>
                <a:cubicBezTo>
                  <a:pt x="53" y="38"/>
                  <a:pt x="53" y="38"/>
                  <a:pt x="53" y="38"/>
                </a:cubicBezTo>
                <a:cubicBezTo>
                  <a:pt x="53" y="38"/>
                  <a:pt x="53" y="38"/>
                  <a:pt x="52" y="38"/>
                </a:cubicBezTo>
                <a:cubicBezTo>
                  <a:pt x="52" y="39"/>
                  <a:pt x="52" y="40"/>
                  <a:pt x="52" y="40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59"/>
                  <a:pt x="49" y="59"/>
                  <a:pt x="49" y="60"/>
                </a:cubicBezTo>
                <a:cubicBezTo>
                  <a:pt x="49" y="50"/>
                  <a:pt x="49" y="50"/>
                  <a:pt x="49" y="50"/>
                </a:cubicBezTo>
                <a:cubicBezTo>
                  <a:pt x="50" y="50"/>
                  <a:pt x="50" y="50"/>
                  <a:pt x="51" y="49"/>
                </a:cubicBezTo>
                <a:cubicBezTo>
                  <a:pt x="52" y="48"/>
                  <a:pt x="52" y="47"/>
                  <a:pt x="51" y="46"/>
                </a:cubicBezTo>
                <a:cubicBezTo>
                  <a:pt x="50" y="46"/>
                  <a:pt x="50" y="45"/>
                  <a:pt x="49" y="45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2"/>
                  <a:pt x="50" y="22"/>
                  <a:pt x="49" y="21"/>
                </a:cubicBezTo>
                <a:cubicBezTo>
                  <a:pt x="49" y="21"/>
                  <a:pt x="49" y="21"/>
                  <a:pt x="49" y="21"/>
                </a:cubicBezTo>
                <a:cubicBezTo>
                  <a:pt x="49" y="2"/>
                  <a:pt x="49" y="2"/>
                  <a:pt x="49" y="2"/>
                </a:cubicBezTo>
                <a:cubicBezTo>
                  <a:pt x="50" y="2"/>
                  <a:pt x="51" y="3"/>
                  <a:pt x="52" y="3"/>
                </a:cubicBezTo>
                <a:lnTo>
                  <a:pt x="50" y="11"/>
                </a:lnTo>
                <a:close/>
                <a:moveTo>
                  <a:pt x="49" y="60"/>
                </a:moveTo>
                <a:cubicBezTo>
                  <a:pt x="46" y="61"/>
                  <a:pt x="43" y="62"/>
                  <a:pt x="40" y="63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1" y="54"/>
                  <a:pt x="42" y="54"/>
                  <a:pt x="42" y="53"/>
                </a:cubicBezTo>
                <a:cubicBezTo>
                  <a:pt x="43" y="53"/>
                  <a:pt x="43" y="52"/>
                  <a:pt x="42" y="51"/>
                </a:cubicBezTo>
                <a:cubicBezTo>
                  <a:pt x="42" y="51"/>
                  <a:pt x="41" y="51"/>
                  <a:pt x="40" y="51"/>
                </a:cubicBezTo>
                <a:cubicBezTo>
                  <a:pt x="40" y="42"/>
                  <a:pt x="40" y="42"/>
                  <a:pt x="40" y="42"/>
                </a:cubicBezTo>
                <a:cubicBezTo>
                  <a:pt x="42" y="41"/>
                  <a:pt x="43" y="40"/>
                  <a:pt x="44" y="37"/>
                </a:cubicBezTo>
                <a:cubicBezTo>
                  <a:pt x="45" y="34"/>
                  <a:pt x="43" y="30"/>
                  <a:pt x="40" y="28"/>
                </a:cubicBezTo>
                <a:cubicBezTo>
                  <a:pt x="40" y="20"/>
                  <a:pt x="40" y="20"/>
                  <a:pt x="40" y="20"/>
                </a:cubicBezTo>
                <a:cubicBezTo>
                  <a:pt x="41" y="20"/>
                  <a:pt x="42" y="20"/>
                  <a:pt x="43" y="18"/>
                </a:cubicBezTo>
                <a:cubicBezTo>
                  <a:pt x="43" y="17"/>
                  <a:pt x="42" y="16"/>
                  <a:pt x="41" y="15"/>
                </a:cubicBezTo>
                <a:cubicBezTo>
                  <a:pt x="41" y="15"/>
                  <a:pt x="40" y="15"/>
                  <a:pt x="40" y="15"/>
                </a:cubicBezTo>
                <a:cubicBezTo>
                  <a:pt x="40" y="0"/>
                  <a:pt x="40" y="0"/>
                  <a:pt x="40" y="0"/>
                </a:cubicBezTo>
                <a:cubicBezTo>
                  <a:pt x="42" y="0"/>
                  <a:pt x="43" y="0"/>
                  <a:pt x="44" y="1"/>
                </a:cubicBezTo>
                <a:cubicBezTo>
                  <a:pt x="46" y="1"/>
                  <a:pt x="47" y="1"/>
                  <a:pt x="49" y="2"/>
                </a:cubicBezTo>
                <a:cubicBezTo>
                  <a:pt x="49" y="21"/>
                  <a:pt x="49" y="21"/>
                  <a:pt x="49" y="21"/>
                </a:cubicBezTo>
                <a:cubicBezTo>
                  <a:pt x="48" y="20"/>
                  <a:pt x="48" y="21"/>
                  <a:pt x="47" y="21"/>
                </a:cubicBezTo>
                <a:cubicBezTo>
                  <a:pt x="46" y="22"/>
                  <a:pt x="47" y="23"/>
                  <a:pt x="47" y="23"/>
                </a:cubicBezTo>
                <a:cubicBezTo>
                  <a:pt x="48" y="24"/>
                  <a:pt x="48" y="24"/>
                  <a:pt x="49" y="23"/>
                </a:cubicBezTo>
                <a:cubicBezTo>
                  <a:pt x="49" y="45"/>
                  <a:pt x="49" y="45"/>
                  <a:pt x="49" y="45"/>
                </a:cubicBezTo>
                <a:cubicBezTo>
                  <a:pt x="48" y="45"/>
                  <a:pt x="48" y="46"/>
                  <a:pt x="47" y="46"/>
                </a:cubicBezTo>
                <a:cubicBezTo>
                  <a:pt x="46" y="47"/>
                  <a:pt x="46" y="49"/>
                  <a:pt x="47" y="50"/>
                </a:cubicBezTo>
                <a:cubicBezTo>
                  <a:pt x="48" y="50"/>
                  <a:pt x="48" y="50"/>
                  <a:pt x="49" y="50"/>
                </a:cubicBezTo>
                <a:lnTo>
                  <a:pt x="49" y="60"/>
                </a:lnTo>
                <a:close/>
                <a:moveTo>
                  <a:pt x="40" y="63"/>
                </a:moveTo>
                <a:cubicBezTo>
                  <a:pt x="39" y="63"/>
                  <a:pt x="38" y="63"/>
                  <a:pt x="37" y="63"/>
                </a:cubicBezTo>
                <a:cubicBezTo>
                  <a:pt x="36" y="67"/>
                  <a:pt x="36" y="67"/>
                  <a:pt x="36" y="67"/>
                </a:cubicBezTo>
                <a:cubicBezTo>
                  <a:pt x="36" y="44"/>
                  <a:pt x="36" y="44"/>
                  <a:pt x="36" y="44"/>
                </a:cubicBezTo>
                <a:cubicBezTo>
                  <a:pt x="37" y="44"/>
                  <a:pt x="39" y="43"/>
                  <a:pt x="40" y="42"/>
                </a:cubicBezTo>
                <a:cubicBezTo>
                  <a:pt x="40" y="51"/>
                  <a:pt x="40" y="51"/>
                  <a:pt x="40" y="51"/>
                </a:cubicBezTo>
                <a:cubicBezTo>
                  <a:pt x="40" y="51"/>
                  <a:pt x="40" y="51"/>
                  <a:pt x="40" y="51"/>
                </a:cubicBezTo>
                <a:cubicBezTo>
                  <a:pt x="40" y="52"/>
                  <a:pt x="40" y="53"/>
                  <a:pt x="40" y="54"/>
                </a:cubicBezTo>
                <a:cubicBezTo>
                  <a:pt x="40" y="63"/>
                  <a:pt x="40" y="63"/>
                  <a:pt x="40" y="63"/>
                </a:cubicBezTo>
                <a:close/>
                <a:moveTo>
                  <a:pt x="36" y="4"/>
                </a:moveTo>
                <a:cubicBezTo>
                  <a:pt x="37" y="0"/>
                  <a:pt x="37" y="0"/>
                  <a:pt x="37" y="0"/>
                </a:cubicBezTo>
                <a:cubicBezTo>
                  <a:pt x="38" y="0"/>
                  <a:pt x="39" y="0"/>
                  <a:pt x="40" y="0"/>
                </a:cubicBezTo>
                <a:cubicBezTo>
                  <a:pt x="40" y="15"/>
                  <a:pt x="40" y="15"/>
                  <a:pt x="40" y="15"/>
                </a:cubicBezTo>
                <a:cubicBezTo>
                  <a:pt x="39" y="15"/>
                  <a:pt x="38" y="16"/>
                  <a:pt x="38" y="17"/>
                </a:cubicBezTo>
                <a:cubicBezTo>
                  <a:pt x="38" y="19"/>
                  <a:pt x="38" y="20"/>
                  <a:pt x="40" y="20"/>
                </a:cubicBezTo>
                <a:cubicBezTo>
                  <a:pt x="40" y="20"/>
                  <a:pt x="40" y="20"/>
                  <a:pt x="40" y="20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39" y="27"/>
                  <a:pt x="38" y="27"/>
                </a:cubicBezTo>
                <a:cubicBezTo>
                  <a:pt x="37" y="27"/>
                  <a:pt x="37" y="27"/>
                  <a:pt x="36" y="27"/>
                </a:cubicBezTo>
                <a:lnTo>
                  <a:pt x="36" y="4"/>
                </a:lnTo>
                <a:close/>
                <a:moveTo>
                  <a:pt x="36" y="67"/>
                </a:moveTo>
                <a:cubicBezTo>
                  <a:pt x="35" y="71"/>
                  <a:pt x="35" y="71"/>
                  <a:pt x="35" y="71"/>
                </a:cubicBezTo>
                <a:cubicBezTo>
                  <a:pt x="34" y="71"/>
                  <a:pt x="33" y="71"/>
                  <a:pt x="32" y="71"/>
                </a:cubicBezTo>
                <a:cubicBezTo>
                  <a:pt x="32" y="55"/>
                  <a:pt x="32" y="55"/>
                  <a:pt x="32" y="55"/>
                </a:cubicBezTo>
                <a:cubicBezTo>
                  <a:pt x="33" y="55"/>
                  <a:pt x="34" y="54"/>
                  <a:pt x="34" y="53"/>
                </a:cubicBezTo>
                <a:cubicBezTo>
                  <a:pt x="34" y="52"/>
                  <a:pt x="34" y="51"/>
                  <a:pt x="32" y="50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3"/>
                  <a:pt x="33" y="43"/>
                  <a:pt x="34" y="43"/>
                </a:cubicBezTo>
                <a:cubicBezTo>
                  <a:pt x="35" y="44"/>
                  <a:pt x="35" y="44"/>
                  <a:pt x="36" y="44"/>
                </a:cubicBezTo>
                <a:cubicBezTo>
                  <a:pt x="36" y="67"/>
                  <a:pt x="36" y="67"/>
                  <a:pt x="36" y="67"/>
                </a:cubicBezTo>
                <a:close/>
                <a:moveTo>
                  <a:pt x="32" y="8"/>
                </a:moveTo>
                <a:cubicBezTo>
                  <a:pt x="33" y="8"/>
                  <a:pt x="34" y="8"/>
                  <a:pt x="35" y="8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27"/>
                  <a:pt x="36" y="27"/>
                  <a:pt x="36" y="27"/>
                </a:cubicBezTo>
                <a:cubicBezTo>
                  <a:pt x="34" y="27"/>
                  <a:pt x="33" y="27"/>
                  <a:pt x="32" y="28"/>
                </a:cubicBezTo>
                <a:cubicBezTo>
                  <a:pt x="32" y="19"/>
                  <a:pt x="32" y="19"/>
                  <a:pt x="32" y="19"/>
                </a:cubicBezTo>
                <a:cubicBezTo>
                  <a:pt x="32" y="19"/>
                  <a:pt x="32" y="19"/>
                  <a:pt x="32" y="19"/>
                </a:cubicBezTo>
                <a:cubicBezTo>
                  <a:pt x="32" y="19"/>
                  <a:pt x="32" y="18"/>
                  <a:pt x="32" y="17"/>
                </a:cubicBezTo>
                <a:lnTo>
                  <a:pt x="32" y="8"/>
                </a:lnTo>
                <a:close/>
                <a:moveTo>
                  <a:pt x="32" y="71"/>
                </a:moveTo>
                <a:cubicBezTo>
                  <a:pt x="30" y="71"/>
                  <a:pt x="29" y="70"/>
                  <a:pt x="27" y="70"/>
                </a:cubicBezTo>
                <a:cubicBezTo>
                  <a:pt x="26" y="70"/>
                  <a:pt x="24" y="69"/>
                  <a:pt x="23" y="69"/>
                </a:cubicBezTo>
                <a:cubicBezTo>
                  <a:pt x="23" y="50"/>
                  <a:pt x="23" y="50"/>
                  <a:pt x="23" y="50"/>
                </a:cubicBezTo>
                <a:cubicBezTo>
                  <a:pt x="24" y="50"/>
                  <a:pt x="24" y="50"/>
                  <a:pt x="25" y="50"/>
                </a:cubicBezTo>
                <a:cubicBezTo>
                  <a:pt x="25" y="49"/>
                  <a:pt x="25" y="48"/>
                  <a:pt x="25" y="47"/>
                </a:cubicBezTo>
                <a:cubicBezTo>
                  <a:pt x="24" y="47"/>
                  <a:pt x="24" y="47"/>
                  <a:pt x="23" y="47"/>
                </a:cubicBezTo>
                <a:cubicBezTo>
                  <a:pt x="23" y="25"/>
                  <a:pt x="23" y="25"/>
                  <a:pt x="23" y="25"/>
                </a:cubicBezTo>
                <a:cubicBezTo>
                  <a:pt x="24" y="25"/>
                  <a:pt x="24" y="25"/>
                  <a:pt x="25" y="25"/>
                </a:cubicBezTo>
                <a:cubicBezTo>
                  <a:pt x="26" y="24"/>
                  <a:pt x="26" y="22"/>
                  <a:pt x="25" y="21"/>
                </a:cubicBezTo>
                <a:cubicBezTo>
                  <a:pt x="24" y="21"/>
                  <a:pt x="24" y="20"/>
                  <a:pt x="23" y="20"/>
                </a:cubicBezTo>
                <a:cubicBezTo>
                  <a:pt x="23" y="11"/>
                  <a:pt x="23" y="11"/>
                  <a:pt x="23" y="11"/>
                </a:cubicBezTo>
                <a:cubicBezTo>
                  <a:pt x="26" y="10"/>
                  <a:pt x="29" y="9"/>
                  <a:pt x="32" y="8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1" y="16"/>
                  <a:pt x="30" y="17"/>
                  <a:pt x="29" y="17"/>
                </a:cubicBezTo>
                <a:cubicBezTo>
                  <a:pt x="29" y="18"/>
                  <a:pt x="29" y="19"/>
                  <a:pt x="30" y="19"/>
                </a:cubicBezTo>
                <a:cubicBezTo>
                  <a:pt x="30" y="20"/>
                  <a:pt x="31" y="20"/>
                  <a:pt x="32" y="19"/>
                </a:cubicBezTo>
                <a:cubicBezTo>
                  <a:pt x="32" y="28"/>
                  <a:pt x="32" y="28"/>
                  <a:pt x="32" y="28"/>
                </a:cubicBezTo>
                <a:cubicBezTo>
                  <a:pt x="30" y="29"/>
                  <a:pt x="28" y="31"/>
                  <a:pt x="28" y="33"/>
                </a:cubicBezTo>
                <a:cubicBezTo>
                  <a:pt x="27" y="37"/>
                  <a:pt x="29" y="41"/>
                  <a:pt x="32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1" y="50"/>
                  <a:pt x="30" y="51"/>
                  <a:pt x="29" y="52"/>
                </a:cubicBezTo>
                <a:cubicBezTo>
                  <a:pt x="29" y="53"/>
                  <a:pt x="30" y="55"/>
                  <a:pt x="31" y="55"/>
                </a:cubicBezTo>
                <a:cubicBezTo>
                  <a:pt x="31" y="55"/>
                  <a:pt x="31" y="55"/>
                  <a:pt x="32" y="55"/>
                </a:cubicBezTo>
                <a:lnTo>
                  <a:pt x="32" y="71"/>
                </a:lnTo>
                <a:close/>
                <a:moveTo>
                  <a:pt x="23" y="69"/>
                </a:moveTo>
                <a:cubicBezTo>
                  <a:pt x="22" y="68"/>
                  <a:pt x="21" y="68"/>
                  <a:pt x="20" y="67"/>
                </a:cubicBezTo>
                <a:cubicBezTo>
                  <a:pt x="22" y="59"/>
                  <a:pt x="22" y="59"/>
                  <a:pt x="22" y="59"/>
                </a:cubicBezTo>
                <a:cubicBezTo>
                  <a:pt x="21" y="59"/>
                  <a:pt x="20" y="58"/>
                  <a:pt x="19" y="57"/>
                </a:cubicBezTo>
                <a:cubicBezTo>
                  <a:pt x="19" y="43"/>
                  <a:pt x="19" y="43"/>
                  <a:pt x="19" y="43"/>
                </a:cubicBezTo>
                <a:cubicBezTo>
                  <a:pt x="19" y="43"/>
                  <a:pt x="19" y="43"/>
                  <a:pt x="19" y="43"/>
                </a:cubicBezTo>
                <a:cubicBezTo>
                  <a:pt x="21" y="42"/>
                  <a:pt x="21" y="41"/>
                  <a:pt x="21" y="40"/>
                </a:cubicBezTo>
                <a:cubicBezTo>
                  <a:pt x="21" y="39"/>
                  <a:pt x="20" y="38"/>
                  <a:pt x="19" y="38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3"/>
                  <a:pt x="19" y="33"/>
                  <a:pt x="19" y="32"/>
                </a:cubicBezTo>
                <a:cubicBezTo>
                  <a:pt x="20" y="32"/>
                  <a:pt x="20" y="31"/>
                  <a:pt x="1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8"/>
                  <a:pt x="19" y="8"/>
                  <a:pt x="19" y="8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11"/>
                  <a:pt x="23" y="11"/>
                  <a:pt x="23" y="11"/>
                </a:cubicBezTo>
                <a:cubicBezTo>
                  <a:pt x="23" y="20"/>
                  <a:pt x="23" y="20"/>
                  <a:pt x="23" y="20"/>
                </a:cubicBezTo>
                <a:cubicBezTo>
                  <a:pt x="22" y="20"/>
                  <a:pt x="22" y="21"/>
                  <a:pt x="21" y="21"/>
                </a:cubicBezTo>
                <a:cubicBezTo>
                  <a:pt x="20" y="22"/>
                  <a:pt x="20" y="24"/>
                  <a:pt x="21" y="25"/>
                </a:cubicBezTo>
                <a:cubicBezTo>
                  <a:pt x="22" y="25"/>
                  <a:pt x="22" y="25"/>
                  <a:pt x="23" y="25"/>
                </a:cubicBezTo>
                <a:cubicBezTo>
                  <a:pt x="23" y="47"/>
                  <a:pt x="23" y="47"/>
                  <a:pt x="23" y="47"/>
                </a:cubicBezTo>
                <a:cubicBezTo>
                  <a:pt x="23" y="47"/>
                  <a:pt x="23" y="47"/>
                  <a:pt x="23" y="48"/>
                </a:cubicBezTo>
                <a:cubicBezTo>
                  <a:pt x="22" y="48"/>
                  <a:pt x="22" y="49"/>
                  <a:pt x="23" y="50"/>
                </a:cubicBezTo>
                <a:cubicBezTo>
                  <a:pt x="23" y="50"/>
                  <a:pt x="23" y="50"/>
                  <a:pt x="23" y="50"/>
                </a:cubicBezTo>
                <a:lnTo>
                  <a:pt x="23" y="69"/>
                </a:lnTo>
                <a:close/>
                <a:moveTo>
                  <a:pt x="19" y="57"/>
                </a:moveTo>
                <a:cubicBezTo>
                  <a:pt x="16" y="55"/>
                  <a:pt x="14" y="52"/>
                  <a:pt x="13" y="50"/>
                </a:cubicBezTo>
                <a:cubicBezTo>
                  <a:pt x="4" y="52"/>
                  <a:pt x="4" y="52"/>
                  <a:pt x="4" y="52"/>
                </a:cubicBezTo>
                <a:cubicBezTo>
                  <a:pt x="3" y="50"/>
                  <a:pt x="2" y="48"/>
                  <a:pt x="2" y="45"/>
                </a:cubicBezTo>
                <a:cubicBezTo>
                  <a:pt x="1" y="43"/>
                  <a:pt x="0" y="40"/>
                  <a:pt x="0" y="38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3"/>
                  <a:pt x="9" y="31"/>
                  <a:pt x="9" y="29"/>
                </a:cubicBezTo>
                <a:cubicBezTo>
                  <a:pt x="10" y="26"/>
                  <a:pt x="11" y="24"/>
                  <a:pt x="12" y="22"/>
                </a:cubicBezTo>
                <a:cubicBezTo>
                  <a:pt x="6" y="17"/>
                  <a:pt x="6" y="17"/>
                  <a:pt x="6" y="17"/>
                </a:cubicBezTo>
                <a:cubicBezTo>
                  <a:pt x="7" y="14"/>
                  <a:pt x="8" y="12"/>
                  <a:pt x="10" y="11"/>
                </a:cubicBezTo>
                <a:cubicBezTo>
                  <a:pt x="12" y="9"/>
                  <a:pt x="14" y="7"/>
                  <a:pt x="16" y="6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30"/>
                  <a:pt x="19" y="30"/>
                  <a:pt x="19" y="30"/>
                </a:cubicBezTo>
                <a:cubicBezTo>
                  <a:pt x="18" y="30"/>
                  <a:pt x="18" y="30"/>
                  <a:pt x="17" y="30"/>
                </a:cubicBezTo>
                <a:cubicBezTo>
                  <a:pt x="17" y="31"/>
                  <a:pt x="17" y="32"/>
                  <a:pt x="17" y="32"/>
                </a:cubicBezTo>
                <a:cubicBezTo>
                  <a:pt x="18" y="33"/>
                  <a:pt x="18" y="33"/>
                  <a:pt x="19" y="33"/>
                </a:cubicBezTo>
                <a:cubicBezTo>
                  <a:pt x="19" y="38"/>
                  <a:pt x="19" y="38"/>
                  <a:pt x="19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7" y="38"/>
                  <a:pt x="16" y="40"/>
                  <a:pt x="16" y="41"/>
                </a:cubicBezTo>
                <a:cubicBezTo>
                  <a:pt x="17" y="42"/>
                  <a:pt x="18" y="43"/>
                  <a:pt x="19" y="43"/>
                </a:cubicBezTo>
                <a:lnTo>
                  <a:pt x="19" y="57"/>
                </a:lnTo>
                <a:close/>
              </a:path>
            </a:pathLst>
          </a:custGeom>
          <a:solidFill>
            <a:srgbClr val="2A5968"/>
          </a:solidFill>
          <a:ln>
            <a:noFill/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53" name="Freeform 31"/>
          <p:cNvSpPr>
            <a:spLocks noEditPoints="1"/>
          </p:cNvSpPr>
          <p:nvPr/>
        </p:nvSpPr>
        <p:spPr bwMode="auto">
          <a:xfrm>
            <a:off x="8070879" y="1608092"/>
            <a:ext cx="289765" cy="285564"/>
          </a:xfrm>
          <a:custGeom>
            <a:avLst/>
            <a:gdLst>
              <a:gd name="T0" fmla="*/ 31 w 42"/>
              <a:gd name="T1" fmla="*/ 25 h 42"/>
              <a:gd name="T2" fmla="*/ 31 w 42"/>
              <a:gd name="T3" fmla="*/ 17 h 42"/>
              <a:gd name="T4" fmla="*/ 31 w 42"/>
              <a:gd name="T5" fmla="*/ 2 h 42"/>
              <a:gd name="T6" fmla="*/ 32 w 42"/>
              <a:gd name="T7" fmla="*/ 8 h 42"/>
              <a:gd name="T8" fmla="*/ 37 w 42"/>
              <a:gd name="T9" fmla="*/ 8 h 42"/>
              <a:gd name="T10" fmla="*/ 41 w 42"/>
              <a:gd name="T11" fmla="*/ 13 h 42"/>
              <a:gd name="T12" fmla="*/ 38 w 42"/>
              <a:gd name="T13" fmla="*/ 18 h 42"/>
              <a:gd name="T14" fmla="*/ 42 w 42"/>
              <a:gd name="T15" fmla="*/ 21 h 42"/>
              <a:gd name="T16" fmla="*/ 38 w 42"/>
              <a:gd name="T17" fmla="*/ 24 h 42"/>
              <a:gd name="T18" fmla="*/ 41 w 42"/>
              <a:gd name="T19" fmla="*/ 28 h 42"/>
              <a:gd name="T20" fmla="*/ 37 w 42"/>
              <a:gd name="T21" fmla="*/ 34 h 42"/>
              <a:gd name="T22" fmla="*/ 32 w 42"/>
              <a:gd name="T23" fmla="*/ 34 h 42"/>
              <a:gd name="T24" fmla="*/ 31 w 42"/>
              <a:gd name="T25" fmla="*/ 39 h 42"/>
              <a:gd name="T26" fmla="*/ 24 w 42"/>
              <a:gd name="T27" fmla="*/ 21 h 42"/>
              <a:gd name="T28" fmla="*/ 21 w 42"/>
              <a:gd name="T29" fmla="*/ 27 h 42"/>
              <a:gd name="T30" fmla="*/ 21 w 42"/>
              <a:gd name="T31" fmla="*/ 35 h 42"/>
              <a:gd name="T32" fmla="*/ 24 w 42"/>
              <a:gd name="T33" fmla="*/ 42 h 42"/>
              <a:gd name="T34" fmla="*/ 27 w 42"/>
              <a:gd name="T35" fmla="*/ 37 h 42"/>
              <a:gd name="T36" fmla="*/ 31 w 42"/>
              <a:gd name="T37" fmla="*/ 39 h 42"/>
              <a:gd name="T38" fmla="*/ 27 w 42"/>
              <a:gd name="T39" fmla="*/ 21 h 42"/>
              <a:gd name="T40" fmla="*/ 31 w 42"/>
              <a:gd name="T41" fmla="*/ 2 h 42"/>
              <a:gd name="T42" fmla="*/ 27 w 42"/>
              <a:gd name="T43" fmla="*/ 5 h 42"/>
              <a:gd name="T44" fmla="*/ 24 w 42"/>
              <a:gd name="T45" fmla="*/ 0 h 42"/>
              <a:gd name="T46" fmla="*/ 21 w 42"/>
              <a:gd name="T47" fmla="*/ 6 h 42"/>
              <a:gd name="T48" fmla="*/ 21 w 42"/>
              <a:gd name="T49" fmla="*/ 15 h 42"/>
              <a:gd name="T50" fmla="*/ 21 w 42"/>
              <a:gd name="T51" fmla="*/ 24 h 42"/>
              <a:gd name="T52" fmla="*/ 21 w 42"/>
              <a:gd name="T53" fmla="*/ 18 h 42"/>
              <a:gd name="T54" fmla="*/ 17 w 42"/>
              <a:gd name="T55" fmla="*/ 11 h 42"/>
              <a:gd name="T56" fmla="*/ 21 w 42"/>
              <a:gd name="T57" fmla="*/ 0 h 42"/>
              <a:gd name="T58" fmla="*/ 18 w 42"/>
              <a:gd name="T59" fmla="*/ 4 h 42"/>
              <a:gd name="T60" fmla="*/ 13 w 42"/>
              <a:gd name="T61" fmla="*/ 1 h 42"/>
              <a:gd name="T62" fmla="*/ 11 w 42"/>
              <a:gd name="T63" fmla="*/ 17 h 42"/>
              <a:gd name="T64" fmla="*/ 11 w 42"/>
              <a:gd name="T65" fmla="*/ 25 h 42"/>
              <a:gd name="T66" fmla="*/ 13 w 42"/>
              <a:gd name="T67" fmla="*/ 40 h 42"/>
              <a:gd name="T68" fmla="*/ 18 w 42"/>
              <a:gd name="T69" fmla="*/ 37 h 42"/>
              <a:gd name="T70" fmla="*/ 21 w 42"/>
              <a:gd name="T71" fmla="*/ 42 h 42"/>
              <a:gd name="T72" fmla="*/ 17 w 42"/>
              <a:gd name="T73" fmla="*/ 31 h 42"/>
              <a:gd name="T74" fmla="*/ 21 w 42"/>
              <a:gd name="T75" fmla="*/ 24 h 42"/>
              <a:gd name="T76" fmla="*/ 11 w 42"/>
              <a:gd name="T77" fmla="*/ 17 h 42"/>
              <a:gd name="T78" fmla="*/ 11 w 42"/>
              <a:gd name="T79" fmla="*/ 25 h 42"/>
              <a:gd name="T80" fmla="*/ 10 w 42"/>
              <a:gd name="T81" fmla="*/ 39 h 42"/>
              <a:gd name="T82" fmla="*/ 10 w 42"/>
              <a:gd name="T83" fmla="*/ 34 h 42"/>
              <a:gd name="T84" fmla="*/ 4 w 42"/>
              <a:gd name="T85" fmla="*/ 34 h 42"/>
              <a:gd name="T86" fmla="*/ 1 w 42"/>
              <a:gd name="T87" fmla="*/ 28 h 42"/>
              <a:gd name="T88" fmla="*/ 4 w 42"/>
              <a:gd name="T89" fmla="*/ 24 h 42"/>
              <a:gd name="T90" fmla="*/ 0 w 42"/>
              <a:gd name="T91" fmla="*/ 21 h 42"/>
              <a:gd name="T92" fmla="*/ 4 w 42"/>
              <a:gd name="T93" fmla="*/ 18 h 42"/>
              <a:gd name="T94" fmla="*/ 1 w 42"/>
              <a:gd name="T95" fmla="*/ 13 h 42"/>
              <a:gd name="T96" fmla="*/ 4 w 42"/>
              <a:gd name="T97" fmla="*/ 8 h 42"/>
              <a:gd name="T98" fmla="*/ 10 w 42"/>
              <a:gd name="T99" fmla="*/ 8 h 42"/>
              <a:gd name="T100" fmla="*/ 10 w 42"/>
              <a:gd name="T101" fmla="*/ 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2" h="42">
                <a:moveTo>
                  <a:pt x="31" y="39"/>
                </a:moveTo>
                <a:cubicBezTo>
                  <a:pt x="31" y="25"/>
                  <a:pt x="31" y="25"/>
                  <a:pt x="31" y="25"/>
                </a:cubicBezTo>
                <a:cubicBezTo>
                  <a:pt x="33" y="25"/>
                  <a:pt x="35" y="23"/>
                  <a:pt x="35" y="21"/>
                </a:cubicBezTo>
                <a:cubicBezTo>
                  <a:pt x="35" y="18"/>
                  <a:pt x="33" y="17"/>
                  <a:pt x="31" y="17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2" y="3"/>
                  <a:pt x="33" y="4"/>
                  <a:pt x="34" y="4"/>
                </a:cubicBezTo>
                <a:cubicBezTo>
                  <a:pt x="32" y="8"/>
                  <a:pt x="32" y="8"/>
                  <a:pt x="32" y="8"/>
                </a:cubicBezTo>
                <a:cubicBezTo>
                  <a:pt x="33" y="8"/>
                  <a:pt x="33" y="9"/>
                  <a:pt x="34" y="10"/>
                </a:cubicBezTo>
                <a:cubicBezTo>
                  <a:pt x="37" y="8"/>
                  <a:pt x="37" y="8"/>
                  <a:pt x="37" y="8"/>
                </a:cubicBezTo>
                <a:cubicBezTo>
                  <a:pt x="38" y="8"/>
                  <a:pt x="39" y="9"/>
                  <a:pt x="39" y="10"/>
                </a:cubicBezTo>
                <a:cubicBezTo>
                  <a:pt x="40" y="11"/>
                  <a:pt x="40" y="12"/>
                  <a:pt x="41" y="13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6"/>
                  <a:pt x="38" y="17"/>
                  <a:pt x="38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9"/>
                  <a:pt x="42" y="20"/>
                  <a:pt x="42" y="21"/>
                </a:cubicBezTo>
                <a:cubicBezTo>
                  <a:pt x="42" y="22"/>
                  <a:pt x="42" y="23"/>
                  <a:pt x="42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38" y="25"/>
                  <a:pt x="37" y="26"/>
                  <a:pt x="37" y="26"/>
                </a:cubicBezTo>
                <a:cubicBezTo>
                  <a:pt x="41" y="28"/>
                  <a:pt x="41" y="28"/>
                  <a:pt x="41" y="28"/>
                </a:cubicBezTo>
                <a:cubicBezTo>
                  <a:pt x="40" y="29"/>
                  <a:pt x="40" y="30"/>
                  <a:pt x="39" y="31"/>
                </a:cubicBezTo>
                <a:cubicBezTo>
                  <a:pt x="39" y="32"/>
                  <a:pt x="38" y="33"/>
                  <a:pt x="37" y="34"/>
                </a:cubicBezTo>
                <a:cubicBezTo>
                  <a:pt x="34" y="32"/>
                  <a:pt x="34" y="32"/>
                  <a:pt x="34" y="32"/>
                </a:cubicBezTo>
                <a:cubicBezTo>
                  <a:pt x="33" y="32"/>
                  <a:pt x="33" y="33"/>
                  <a:pt x="32" y="34"/>
                </a:cubicBezTo>
                <a:cubicBezTo>
                  <a:pt x="34" y="37"/>
                  <a:pt x="34" y="37"/>
                  <a:pt x="34" y="37"/>
                </a:cubicBezTo>
                <a:cubicBezTo>
                  <a:pt x="33" y="38"/>
                  <a:pt x="32" y="38"/>
                  <a:pt x="31" y="39"/>
                </a:cubicBezTo>
                <a:close/>
                <a:moveTo>
                  <a:pt x="21" y="18"/>
                </a:moveTo>
                <a:cubicBezTo>
                  <a:pt x="23" y="18"/>
                  <a:pt x="24" y="19"/>
                  <a:pt x="24" y="21"/>
                </a:cubicBezTo>
                <a:cubicBezTo>
                  <a:pt x="24" y="22"/>
                  <a:pt x="23" y="24"/>
                  <a:pt x="21" y="24"/>
                </a:cubicBezTo>
                <a:cubicBezTo>
                  <a:pt x="21" y="27"/>
                  <a:pt x="21" y="27"/>
                  <a:pt x="21" y="27"/>
                </a:cubicBezTo>
                <a:cubicBezTo>
                  <a:pt x="23" y="27"/>
                  <a:pt x="25" y="28"/>
                  <a:pt x="25" y="31"/>
                </a:cubicBezTo>
                <a:cubicBezTo>
                  <a:pt x="25" y="33"/>
                  <a:pt x="23" y="35"/>
                  <a:pt x="21" y="35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2"/>
                  <a:pt x="23" y="42"/>
                  <a:pt x="24" y="42"/>
                </a:cubicBezTo>
                <a:cubicBezTo>
                  <a:pt x="24" y="37"/>
                  <a:pt x="24" y="37"/>
                  <a:pt x="24" y="37"/>
                </a:cubicBezTo>
                <a:cubicBezTo>
                  <a:pt x="25" y="37"/>
                  <a:pt x="26" y="37"/>
                  <a:pt x="27" y="37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40"/>
                  <a:pt x="30" y="40"/>
                  <a:pt x="31" y="39"/>
                </a:cubicBezTo>
                <a:cubicBezTo>
                  <a:pt x="31" y="25"/>
                  <a:pt x="31" y="25"/>
                  <a:pt x="31" y="25"/>
                </a:cubicBezTo>
                <a:cubicBezTo>
                  <a:pt x="29" y="25"/>
                  <a:pt x="27" y="23"/>
                  <a:pt x="27" y="21"/>
                </a:cubicBezTo>
                <a:cubicBezTo>
                  <a:pt x="27" y="18"/>
                  <a:pt x="29" y="17"/>
                  <a:pt x="31" y="17"/>
                </a:cubicBezTo>
                <a:cubicBezTo>
                  <a:pt x="31" y="2"/>
                  <a:pt x="31" y="2"/>
                  <a:pt x="31" y="2"/>
                </a:cubicBezTo>
                <a:cubicBezTo>
                  <a:pt x="30" y="2"/>
                  <a:pt x="29" y="1"/>
                  <a:pt x="29" y="1"/>
                </a:cubicBezTo>
                <a:cubicBezTo>
                  <a:pt x="27" y="5"/>
                  <a:pt x="27" y="5"/>
                  <a:pt x="27" y="5"/>
                </a:cubicBezTo>
                <a:cubicBezTo>
                  <a:pt x="26" y="4"/>
                  <a:pt x="25" y="4"/>
                  <a:pt x="24" y="4"/>
                </a:cubicBez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2" y="0"/>
                  <a:pt x="21" y="0"/>
                </a:cubicBezTo>
                <a:cubicBezTo>
                  <a:pt x="21" y="6"/>
                  <a:pt x="21" y="6"/>
                  <a:pt x="21" y="6"/>
                </a:cubicBezTo>
                <a:cubicBezTo>
                  <a:pt x="23" y="6"/>
                  <a:pt x="25" y="8"/>
                  <a:pt x="25" y="11"/>
                </a:cubicBezTo>
                <a:cubicBezTo>
                  <a:pt x="25" y="13"/>
                  <a:pt x="23" y="15"/>
                  <a:pt x="21" y="15"/>
                </a:cubicBezTo>
                <a:lnTo>
                  <a:pt x="21" y="18"/>
                </a:lnTo>
                <a:close/>
                <a:moveTo>
                  <a:pt x="21" y="24"/>
                </a:moveTo>
                <a:cubicBezTo>
                  <a:pt x="19" y="24"/>
                  <a:pt x="18" y="22"/>
                  <a:pt x="18" y="21"/>
                </a:cubicBezTo>
                <a:cubicBezTo>
                  <a:pt x="18" y="19"/>
                  <a:pt x="19" y="18"/>
                  <a:pt x="21" y="18"/>
                </a:cubicBezTo>
                <a:cubicBezTo>
                  <a:pt x="21" y="15"/>
                  <a:pt x="21" y="15"/>
                  <a:pt x="21" y="15"/>
                </a:cubicBezTo>
                <a:cubicBezTo>
                  <a:pt x="19" y="15"/>
                  <a:pt x="17" y="13"/>
                  <a:pt x="17" y="11"/>
                </a:cubicBezTo>
                <a:cubicBezTo>
                  <a:pt x="17" y="8"/>
                  <a:pt x="19" y="6"/>
                  <a:pt x="21" y="6"/>
                </a:cubicBezTo>
                <a:cubicBezTo>
                  <a:pt x="21" y="0"/>
                  <a:pt x="21" y="0"/>
                  <a:pt x="21" y="0"/>
                </a:cubicBezTo>
                <a:cubicBezTo>
                  <a:pt x="20" y="0"/>
                  <a:pt x="19" y="0"/>
                  <a:pt x="18" y="0"/>
                </a:cubicBezTo>
                <a:cubicBezTo>
                  <a:pt x="18" y="4"/>
                  <a:pt x="18" y="4"/>
                  <a:pt x="18" y="4"/>
                </a:cubicBezTo>
                <a:cubicBezTo>
                  <a:pt x="17" y="4"/>
                  <a:pt x="16" y="4"/>
                  <a:pt x="15" y="5"/>
                </a:cubicBezTo>
                <a:cubicBezTo>
                  <a:pt x="13" y="1"/>
                  <a:pt x="13" y="1"/>
                  <a:pt x="13" y="1"/>
                </a:cubicBezTo>
                <a:cubicBezTo>
                  <a:pt x="12" y="1"/>
                  <a:pt x="12" y="2"/>
                  <a:pt x="11" y="2"/>
                </a:cubicBezTo>
                <a:cubicBezTo>
                  <a:pt x="11" y="17"/>
                  <a:pt x="11" y="17"/>
                  <a:pt x="11" y="17"/>
                </a:cubicBezTo>
                <a:cubicBezTo>
                  <a:pt x="13" y="17"/>
                  <a:pt x="15" y="18"/>
                  <a:pt x="15" y="21"/>
                </a:cubicBezTo>
                <a:cubicBezTo>
                  <a:pt x="15" y="23"/>
                  <a:pt x="13" y="25"/>
                  <a:pt x="11" y="25"/>
                </a:cubicBezTo>
                <a:cubicBezTo>
                  <a:pt x="11" y="39"/>
                  <a:pt x="11" y="39"/>
                  <a:pt x="11" y="39"/>
                </a:cubicBezTo>
                <a:cubicBezTo>
                  <a:pt x="12" y="40"/>
                  <a:pt x="12" y="40"/>
                  <a:pt x="13" y="40"/>
                </a:cubicBezTo>
                <a:cubicBezTo>
                  <a:pt x="15" y="37"/>
                  <a:pt x="15" y="37"/>
                  <a:pt x="15" y="37"/>
                </a:cubicBezTo>
                <a:cubicBezTo>
                  <a:pt x="16" y="37"/>
                  <a:pt x="17" y="37"/>
                  <a:pt x="18" y="37"/>
                </a:cubicBezTo>
                <a:cubicBezTo>
                  <a:pt x="18" y="42"/>
                  <a:pt x="18" y="42"/>
                  <a:pt x="18" y="42"/>
                </a:cubicBezTo>
                <a:cubicBezTo>
                  <a:pt x="19" y="42"/>
                  <a:pt x="20" y="42"/>
                  <a:pt x="21" y="42"/>
                </a:cubicBezTo>
                <a:cubicBezTo>
                  <a:pt x="21" y="35"/>
                  <a:pt x="21" y="35"/>
                  <a:pt x="21" y="35"/>
                </a:cubicBezTo>
                <a:cubicBezTo>
                  <a:pt x="19" y="35"/>
                  <a:pt x="17" y="33"/>
                  <a:pt x="17" y="31"/>
                </a:cubicBezTo>
                <a:cubicBezTo>
                  <a:pt x="17" y="28"/>
                  <a:pt x="19" y="27"/>
                  <a:pt x="21" y="27"/>
                </a:cubicBezTo>
                <a:lnTo>
                  <a:pt x="21" y="24"/>
                </a:lnTo>
                <a:close/>
                <a:moveTo>
                  <a:pt x="11" y="2"/>
                </a:moveTo>
                <a:cubicBezTo>
                  <a:pt x="11" y="17"/>
                  <a:pt x="11" y="17"/>
                  <a:pt x="11" y="17"/>
                </a:cubicBezTo>
                <a:cubicBezTo>
                  <a:pt x="9" y="17"/>
                  <a:pt x="7" y="18"/>
                  <a:pt x="7" y="21"/>
                </a:cubicBezTo>
                <a:cubicBezTo>
                  <a:pt x="7" y="23"/>
                  <a:pt x="9" y="25"/>
                  <a:pt x="11" y="25"/>
                </a:cubicBezTo>
                <a:cubicBezTo>
                  <a:pt x="11" y="39"/>
                  <a:pt x="11" y="39"/>
                  <a:pt x="11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9" y="38"/>
                  <a:pt x="8" y="37"/>
                </a:cubicBezTo>
                <a:cubicBezTo>
                  <a:pt x="10" y="34"/>
                  <a:pt x="10" y="34"/>
                  <a:pt x="10" y="34"/>
                </a:cubicBezTo>
                <a:cubicBezTo>
                  <a:pt x="9" y="33"/>
                  <a:pt x="9" y="32"/>
                  <a:pt x="8" y="32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3"/>
                  <a:pt x="3" y="32"/>
                  <a:pt x="3" y="31"/>
                </a:cubicBezTo>
                <a:cubicBezTo>
                  <a:pt x="2" y="30"/>
                  <a:pt x="2" y="29"/>
                  <a:pt x="1" y="28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4" y="25"/>
                  <a:pt x="4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3"/>
                  <a:pt x="0" y="22"/>
                  <a:pt x="0" y="21"/>
                </a:cubicBezTo>
                <a:cubicBezTo>
                  <a:pt x="0" y="20"/>
                  <a:pt x="0" y="19"/>
                  <a:pt x="0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7"/>
                  <a:pt x="5" y="16"/>
                  <a:pt x="5" y="15"/>
                </a:cubicBezTo>
                <a:cubicBezTo>
                  <a:pt x="1" y="13"/>
                  <a:pt x="1" y="13"/>
                  <a:pt x="1" y="13"/>
                </a:cubicBezTo>
                <a:cubicBezTo>
                  <a:pt x="2" y="12"/>
                  <a:pt x="2" y="11"/>
                  <a:pt x="3" y="10"/>
                </a:cubicBezTo>
                <a:cubicBezTo>
                  <a:pt x="3" y="9"/>
                  <a:pt x="4" y="8"/>
                  <a:pt x="4" y="8"/>
                </a:cubicBezTo>
                <a:cubicBezTo>
                  <a:pt x="8" y="10"/>
                  <a:pt x="8" y="10"/>
                  <a:pt x="8" y="10"/>
                </a:cubicBezTo>
                <a:cubicBezTo>
                  <a:pt x="9" y="9"/>
                  <a:pt x="9" y="8"/>
                  <a:pt x="10" y="8"/>
                </a:cubicBezTo>
                <a:cubicBezTo>
                  <a:pt x="8" y="4"/>
                  <a:pt x="8" y="4"/>
                  <a:pt x="8" y="4"/>
                </a:cubicBezTo>
                <a:cubicBezTo>
                  <a:pt x="9" y="4"/>
                  <a:pt x="9" y="3"/>
                  <a:pt x="10" y="2"/>
                </a:cubicBezTo>
                <a:lnTo>
                  <a:pt x="11" y="2"/>
                </a:lnTo>
                <a:close/>
              </a:path>
            </a:pathLst>
          </a:custGeom>
          <a:solidFill>
            <a:srgbClr val="2A5968"/>
          </a:solidFill>
          <a:ln>
            <a:noFill/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54" name="Freeform 32"/>
          <p:cNvSpPr>
            <a:spLocks noEditPoints="1"/>
          </p:cNvSpPr>
          <p:nvPr/>
        </p:nvSpPr>
        <p:spPr bwMode="auto">
          <a:xfrm>
            <a:off x="8448832" y="1490507"/>
            <a:ext cx="235169" cy="235169"/>
          </a:xfrm>
          <a:custGeom>
            <a:avLst/>
            <a:gdLst>
              <a:gd name="T0" fmla="*/ 17 w 34"/>
              <a:gd name="T1" fmla="*/ 34 h 34"/>
              <a:gd name="T2" fmla="*/ 17 w 34"/>
              <a:gd name="T3" fmla="*/ 27 h 34"/>
              <a:gd name="T4" fmla="*/ 18 w 34"/>
              <a:gd name="T5" fmla="*/ 27 h 34"/>
              <a:gd name="T6" fmla="*/ 18 w 34"/>
              <a:gd name="T7" fmla="*/ 27 h 34"/>
              <a:gd name="T8" fmla="*/ 22 w 34"/>
              <a:gd name="T9" fmla="*/ 25 h 34"/>
              <a:gd name="T10" fmla="*/ 25 w 34"/>
              <a:gd name="T11" fmla="*/ 23 h 34"/>
              <a:gd name="T12" fmla="*/ 26 w 34"/>
              <a:gd name="T13" fmla="*/ 19 h 34"/>
              <a:gd name="T14" fmla="*/ 26 w 34"/>
              <a:gd name="T15" fmla="*/ 19 h 34"/>
              <a:gd name="T16" fmla="*/ 27 w 34"/>
              <a:gd name="T17" fmla="*/ 19 h 34"/>
              <a:gd name="T18" fmla="*/ 27 w 34"/>
              <a:gd name="T19" fmla="*/ 19 h 34"/>
              <a:gd name="T20" fmla="*/ 27 w 34"/>
              <a:gd name="T21" fmla="*/ 19 h 34"/>
              <a:gd name="T22" fmla="*/ 27 w 34"/>
              <a:gd name="T23" fmla="*/ 19 h 34"/>
              <a:gd name="T24" fmla="*/ 27 w 34"/>
              <a:gd name="T25" fmla="*/ 18 h 34"/>
              <a:gd name="T26" fmla="*/ 27 w 34"/>
              <a:gd name="T27" fmla="*/ 18 h 34"/>
              <a:gd name="T28" fmla="*/ 27 w 34"/>
              <a:gd name="T29" fmla="*/ 18 h 34"/>
              <a:gd name="T30" fmla="*/ 27 w 34"/>
              <a:gd name="T31" fmla="*/ 18 h 34"/>
              <a:gd name="T32" fmla="*/ 27 w 34"/>
              <a:gd name="T33" fmla="*/ 18 h 34"/>
              <a:gd name="T34" fmla="*/ 27 w 34"/>
              <a:gd name="T35" fmla="*/ 17 h 34"/>
              <a:gd name="T36" fmla="*/ 27 w 34"/>
              <a:gd name="T37" fmla="*/ 17 h 34"/>
              <a:gd name="T38" fmla="*/ 27 w 34"/>
              <a:gd name="T39" fmla="*/ 17 h 34"/>
              <a:gd name="T40" fmla="*/ 27 w 34"/>
              <a:gd name="T41" fmla="*/ 17 h 34"/>
              <a:gd name="T42" fmla="*/ 26 w 34"/>
              <a:gd name="T43" fmla="*/ 14 h 34"/>
              <a:gd name="T44" fmla="*/ 23 w 34"/>
              <a:gd name="T45" fmla="*/ 9 h 34"/>
              <a:gd name="T46" fmla="*/ 20 w 34"/>
              <a:gd name="T47" fmla="*/ 8 h 34"/>
              <a:gd name="T48" fmla="*/ 19 w 34"/>
              <a:gd name="T49" fmla="*/ 8 h 34"/>
              <a:gd name="T50" fmla="*/ 18 w 34"/>
              <a:gd name="T51" fmla="*/ 7 h 34"/>
              <a:gd name="T52" fmla="*/ 17 w 34"/>
              <a:gd name="T53" fmla="*/ 7 h 34"/>
              <a:gd name="T54" fmla="*/ 25 w 34"/>
              <a:gd name="T55" fmla="*/ 2 h 34"/>
              <a:gd name="T56" fmla="*/ 34 w 34"/>
              <a:gd name="T57" fmla="*/ 17 h 34"/>
              <a:gd name="T58" fmla="*/ 12 w 34"/>
              <a:gd name="T59" fmla="*/ 30 h 34"/>
              <a:gd name="T60" fmla="*/ 3 w 34"/>
              <a:gd name="T61" fmla="*/ 20 h 34"/>
              <a:gd name="T62" fmla="*/ 8 w 34"/>
              <a:gd name="T63" fmla="*/ 7 h 34"/>
              <a:gd name="T64" fmla="*/ 17 w 34"/>
              <a:gd name="T65" fmla="*/ 7 h 34"/>
              <a:gd name="T66" fmla="*/ 16 w 34"/>
              <a:gd name="T67" fmla="*/ 7 h 34"/>
              <a:gd name="T68" fmla="*/ 16 w 34"/>
              <a:gd name="T69" fmla="*/ 7 h 34"/>
              <a:gd name="T70" fmla="*/ 16 w 34"/>
              <a:gd name="T71" fmla="*/ 7 h 34"/>
              <a:gd name="T72" fmla="*/ 11 w 34"/>
              <a:gd name="T73" fmla="*/ 9 h 34"/>
              <a:gd name="T74" fmla="*/ 9 w 34"/>
              <a:gd name="T75" fmla="*/ 11 h 34"/>
              <a:gd name="T76" fmla="*/ 7 w 34"/>
              <a:gd name="T77" fmla="*/ 15 h 34"/>
              <a:gd name="T78" fmla="*/ 7 w 34"/>
              <a:gd name="T79" fmla="*/ 15 h 34"/>
              <a:gd name="T80" fmla="*/ 7 w 34"/>
              <a:gd name="T81" fmla="*/ 15 h 34"/>
              <a:gd name="T82" fmla="*/ 7 w 34"/>
              <a:gd name="T83" fmla="*/ 15 h 34"/>
              <a:gd name="T84" fmla="*/ 7 w 34"/>
              <a:gd name="T85" fmla="*/ 15 h 34"/>
              <a:gd name="T86" fmla="*/ 7 w 34"/>
              <a:gd name="T87" fmla="*/ 16 h 34"/>
              <a:gd name="T88" fmla="*/ 7 w 34"/>
              <a:gd name="T89" fmla="*/ 16 h 34"/>
              <a:gd name="T90" fmla="*/ 7 w 34"/>
              <a:gd name="T91" fmla="*/ 16 h 34"/>
              <a:gd name="T92" fmla="*/ 7 w 34"/>
              <a:gd name="T93" fmla="*/ 16 h 34"/>
              <a:gd name="T94" fmla="*/ 7 w 34"/>
              <a:gd name="T95" fmla="*/ 16 h 34"/>
              <a:gd name="T96" fmla="*/ 7 w 34"/>
              <a:gd name="T97" fmla="*/ 17 h 34"/>
              <a:gd name="T98" fmla="*/ 7 w 34"/>
              <a:gd name="T99" fmla="*/ 17 h 34"/>
              <a:gd name="T100" fmla="*/ 7 w 34"/>
              <a:gd name="T101" fmla="*/ 17 h 34"/>
              <a:gd name="T102" fmla="*/ 7 w 34"/>
              <a:gd name="T103" fmla="*/ 17 h 34"/>
              <a:gd name="T104" fmla="*/ 7 w 34"/>
              <a:gd name="T105" fmla="*/ 18 h 34"/>
              <a:gd name="T106" fmla="*/ 8 w 34"/>
              <a:gd name="T107" fmla="*/ 22 h 34"/>
              <a:gd name="T108" fmla="*/ 12 w 34"/>
              <a:gd name="T109" fmla="*/ 25 h 34"/>
              <a:gd name="T110" fmla="*/ 14 w 34"/>
              <a:gd name="T111" fmla="*/ 26 h 34"/>
              <a:gd name="T112" fmla="*/ 15 w 34"/>
              <a:gd name="T113" fmla="*/ 27 h 34"/>
              <a:gd name="T114" fmla="*/ 16 w 34"/>
              <a:gd name="T115" fmla="*/ 27 h 34"/>
              <a:gd name="T116" fmla="*/ 17 w 34"/>
              <a:gd name="T11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" h="34">
                <a:moveTo>
                  <a:pt x="30" y="28"/>
                </a:moveTo>
                <a:cubicBezTo>
                  <a:pt x="27" y="26"/>
                  <a:pt x="27" y="26"/>
                  <a:pt x="27" y="26"/>
                </a:cubicBezTo>
                <a:cubicBezTo>
                  <a:pt x="27" y="27"/>
                  <a:pt x="26" y="27"/>
                  <a:pt x="26" y="28"/>
                </a:cubicBezTo>
                <a:cubicBezTo>
                  <a:pt x="28" y="30"/>
                  <a:pt x="28" y="30"/>
                  <a:pt x="28" y="30"/>
                </a:cubicBezTo>
                <a:cubicBezTo>
                  <a:pt x="27" y="31"/>
                  <a:pt x="26" y="31"/>
                  <a:pt x="25" y="32"/>
                </a:cubicBezTo>
                <a:cubicBezTo>
                  <a:pt x="25" y="32"/>
                  <a:pt x="24" y="33"/>
                  <a:pt x="23" y="33"/>
                </a:cubicBezTo>
                <a:cubicBezTo>
                  <a:pt x="22" y="30"/>
                  <a:pt x="22" y="30"/>
                  <a:pt x="22" y="30"/>
                </a:cubicBezTo>
                <a:cubicBezTo>
                  <a:pt x="21" y="30"/>
                  <a:pt x="20" y="30"/>
                  <a:pt x="19" y="31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4"/>
                  <a:pt x="18" y="34"/>
                  <a:pt x="17" y="34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7"/>
                  <a:pt x="19" y="27"/>
                  <a:pt x="19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20" y="26"/>
                  <a:pt x="21" y="26"/>
                  <a:pt x="22" y="25"/>
                </a:cubicBezTo>
                <a:cubicBezTo>
                  <a:pt x="22" y="25"/>
                  <a:pt x="22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4" y="24"/>
                  <a:pt x="24" y="24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2"/>
                  <a:pt x="25" y="22"/>
                  <a:pt x="25" y="22"/>
                </a:cubicBezTo>
                <a:cubicBezTo>
                  <a:pt x="26" y="21"/>
                  <a:pt x="26" y="20"/>
                  <a:pt x="26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5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3"/>
                  <a:pt x="25" y="12"/>
                </a:cubicBezTo>
                <a:cubicBezTo>
                  <a:pt x="25" y="12"/>
                  <a:pt x="25" y="12"/>
                  <a:pt x="25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24" y="10"/>
                  <a:pt x="23" y="10"/>
                  <a:pt x="23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1" y="8"/>
                  <a:pt x="21" y="8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8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8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0"/>
                  <a:pt x="17" y="0"/>
                  <a:pt x="17" y="0"/>
                </a:cubicBezTo>
                <a:cubicBezTo>
                  <a:pt x="18" y="0"/>
                  <a:pt x="19" y="0"/>
                  <a:pt x="19" y="0"/>
                </a:cubicBezTo>
                <a:cubicBezTo>
                  <a:pt x="19" y="3"/>
                  <a:pt x="19" y="3"/>
                  <a:pt x="19" y="3"/>
                </a:cubicBezTo>
                <a:cubicBezTo>
                  <a:pt x="20" y="4"/>
                  <a:pt x="21" y="4"/>
                  <a:pt x="22" y="4"/>
                </a:cubicBezTo>
                <a:cubicBezTo>
                  <a:pt x="23" y="1"/>
                  <a:pt x="23" y="1"/>
                  <a:pt x="23" y="1"/>
                </a:cubicBezTo>
                <a:cubicBezTo>
                  <a:pt x="24" y="1"/>
                  <a:pt x="25" y="2"/>
                  <a:pt x="25" y="2"/>
                </a:cubicBezTo>
                <a:cubicBezTo>
                  <a:pt x="26" y="3"/>
                  <a:pt x="27" y="3"/>
                  <a:pt x="28" y="4"/>
                </a:cubicBezTo>
                <a:cubicBezTo>
                  <a:pt x="26" y="7"/>
                  <a:pt x="26" y="7"/>
                  <a:pt x="26" y="7"/>
                </a:cubicBezTo>
                <a:cubicBezTo>
                  <a:pt x="26" y="7"/>
                  <a:pt x="27" y="8"/>
                  <a:pt x="27" y="8"/>
                </a:cubicBezTo>
                <a:cubicBezTo>
                  <a:pt x="30" y="6"/>
                  <a:pt x="30" y="6"/>
                  <a:pt x="30" y="6"/>
                </a:cubicBezTo>
                <a:cubicBezTo>
                  <a:pt x="31" y="7"/>
                  <a:pt x="31" y="8"/>
                  <a:pt x="32" y="8"/>
                </a:cubicBezTo>
                <a:cubicBezTo>
                  <a:pt x="32" y="9"/>
                  <a:pt x="33" y="10"/>
                  <a:pt x="33" y="11"/>
                </a:cubicBezTo>
                <a:cubicBezTo>
                  <a:pt x="30" y="12"/>
                  <a:pt x="30" y="12"/>
                  <a:pt x="30" y="12"/>
                </a:cubicBezTo>
                <a:cubicBezTo>
                  <a:pt x="30" y="13"/>
                  <a:pt x="30" y="14"/>
                  <a:pt x="31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5"/>
                  <a:pt x="34" y="16"/>
                  <a:pt x="34" y="17"/>
                </a:cubicBezTo>
                <a:cubicBezTo>
                  <a:pt x="34" y="18"/>
                  <a:pt x="34" y="19"/>
                  <a:pt x="3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0" y="20"/>
                  <a:pt x="30" y="21"/>
                  <a:pt x="30" y="22"/>
                </a:cubicBezTo>
                <a:cubicBezTo>
                  <a:pt x="33" y="23"/>
                  <a:pt x="33" y="23"/>
                  <a:pt x="33" y="23"/>
                </a:cubicBezTo>
                <a:cubicBezTo>
                  <a:pt x="33" y="24"/>
                  <a:pt x="32" y="25"/>
                  <a:pt x="32" y="26"/>
                </a:cubicBezTo>
                <a:cubicBezTo>
                  <a:pt x="31" y="26"/>
                  <a:pt x="31" y="27"/>
                  <a:pt x="30" y="28"/>
                </a:cubicBezTo>
                <a:close/>
                <a:moveTo>
                  <a:pt x="17" y="34"/>
                </a:moveTo>
                <a:cubicBezTo>
                  <a:pt x="16" y="34"/>
                  <a:pt x="15" y="34"/>
                  <a:pt x="14" y="34"/>
                </a:cubicBezTo>
                <a:cubicBezTo>
                  <a:pt x="14" y="31"/>
                  <a:pt x="14" y="31"/>
                  <a:pt x="14" y="31"/>
                </a:cubicBezTo>
                <a:cubicBezTo>
                  <a:pt x="14" y="30"/>
                  <a:pt x="13" y="30"/>
                  <a:pt x="12" y="30"/>
                </a:cubicBezTo>
                <a:cubicBezTo>
                  <a:pt x="11" y="33"/>
                  <a:pt x="11" y="33"/>
                  <a:pt x="11" y="33"/>
                </a:cubicBezTo>
                <a:cubicBezTo>
                  <a:pt x="10" y="33"/>
                  <a:pt x="9" y="32"/>
                  <a:pt x="8" y="32"/>
                </a:cubicBezTo>
                <a:cubicBezTo>
                  <a:pt x="8" y="31"/>
                  <a:pt x="7" y="31"/>
                  <a:pt x="6" y="30"/>
                </a:cubicBezTo>
                <a:cubicBezTo>
                  <a:pt x="8" y="28"/>
                  <a:pt x="8" y="28"/>
                  <a:pt x="8" y="28"/>
                </a:cubicBezTo>
                <a:cubicBezTo>
                  <a:pt x="7" y="27"/>
                  <a:pt x="7" y="27"/>
                  <a:pt x="6" y="26"/>
                </a:cubicBezTo>
                <a:cubicBezTo>
                  <a:pt x="4" y="28"/>
                  <a:pt x="4" y="28"/>
                  <a:pt x="4" y="28"/>
                </a:cubicBezTo>
                <a:cubicBezTo>
                  <a:pt x="3" y="27"/>
                  <a:pt x="3" y="26"/>
                  <a:pt x="2" y="26"/>
                </a:cubicBezTo>
                <a:cubicBezTo>
                  <a:pt x="2" y="25"/>
                  <a:pt x="1" y="24"/>
                  <a:pt x="1" y="23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1"/>
                  <a:pt x="4" y="20"/>
                  <a:pt x="3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9"/>
                  <a:pt x="0" y="18"/>
                  <a:pt x="0" y="17"/>
                </a:cubicBezTo>
                <a:cubicBezTo>
                  <a:pt x="0" y="16"/>
                  <a:pt x="0" y="15"/>
                  <a:pt x="0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4" y="14"/>
                  <a:pt x="4" y="13"/>
                  <a:pt x="4" y="12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0"/>
                  <a:pt x="2" y="9"/>
                  <a:pt x="2" y="8"/>
                </a:cubicBezTo>
                <a:cubicBezTo>
                  <a:pt x="3" y="8"/>
                  <a:pt x="3" y="7"/>
                  <a:pt x="4" y="6"/>
                </a:cubicBezTo>
                <a:cubicBezTo>
                  <a:pt x="6" y="8"/>
                  <a:pt x="6" y="8"/>
                  <a:pt x="6" y="8"/>
                </a:cubicBezTo>
                <a:cubicBezTo>
                  <a:pt x="7" y="8"/>
                  <a:pt x="7" y="7"/>
                  <a:pt x="8" y="7"/>
                </a:cubicBezTo>
                <a:cubicBezTo>
                  <a:pt x="6" y="4"/>
                  <a:pt x="6" y="4"/>
                  <a:pt x="6" y="4"/>
                </a:cubicBezTo>
                <a:cubicBezTo>
                  <a:pt x="7" y="3"/>
                  <a:pt x="8" y="3"/>
                  <a:pt x="8" y="2"/>
                </a:cubicBezTo>
                <a:cubicBezTo>
                  <a:pt x="9" y="2"/>
                  <a:pt x="10" y="1"/>
                  <a:pt x="11" y="1"/>
                </a:cubicBezTo>
                <a:cubicBezTo>
                  <a:pt x="12" y="4"/>
                  <a:pt x="12" y="4"/>
                  <a:pt x="12" y="4"/>
                </a:cubicBezTo>
                <a:cubicBezTo>
                  <a:pt x="13" y="4"/>
                  <a:pt x="14" y="4"/>
                  <a:pt x="14" y="3"/>
                </a:cubicBezTo>
                <a:cubicBezTo>
                  <a:pt x="14" y="0"/>
                  <a:pt x="14" y="0"/>
                  <a:pt x="14" y="0"/>
                </a:cubicBezTo>
                <a:cubicBezTo>
                  <a:pt x="15" y="0"/>
                  <a:pt x="16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5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3" y="8"/>
                  <a:pt x="12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0" y="10"/>
                  <a:pt x="10" y="10"/>
                  <a:pt x="9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9" y="12"/>
                  <a:pt x="8" y="12"/>
                </a:cubicBezTo>
                <a:cubicBezTo>
                  <a:pt x="8" y="13"/>
                  <a:pt x="8" y="14"/>
                  <a:pt x="8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9"/>
                  <a:pt x="7" y="19"/>
                  <a:pt x="8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0"/>
                  <a:pt x="8" y="21"/>
                  <a:pt x="8" y="22"/>
                </a:cubicBezTo>
                <a:cubicBezTo>
                  <a:pt x="9" y="22"/>
                  <a:pt x="9" y="22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10" y="24"/>
                  <a:pt x="10" y="24"/>
                  <a:pt x="11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3" y="26"/>
                  <a:pt x="13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lnTo>
                  <a:pt x="17" y="34"/>
                </a:lnTo>
                <a:close/>
              </a:path>
            </a:pathLst>
          </a:custGeom>
          <a:solidFill>
            <a:srgbClr val="2A5968"/>
          </a:solidFill>
          <a:ln>
            <a:noFill/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55" name="Freeform 33"/>
          <p:cNvSpPr>
            <a:spLocks noEditPoints="1"/>
          </p:cNvSpPr>
          <p:nvPr/>
        </p:nvSpPr>
        <p:spPr bwMode="auto">
          <a:xfrm>
            <a:off x="8931771" y="1860059"/>
            <a:ext cx="239370" cy="239370"/>
          </a:xfrm>
          <a:custGeom>
            <a:avLst/>
            <a:gdLst>
              <a:gd name="T0" fmla="*/ 25 w 35"/>
              <a:gd name="T1" fmla="*/ 24 h 35"/>
              <a:gd name="T2" fmla="*/ 26 w 35"/>
              <a:gd name="T3" fmla="*/ 17 h 35"/>
              <a:gd name="T4" fmla="*/ 25 w 35"/>
              <a:gd name="T5" fmla="*/ 6 h 35"/>
              <a:gd name="T6" fmla="*/ 28 w 35"/>
              <a:gd name="T7" fmla="*/ 4 h 35"/>
              <a:gd name="T8" fmla="*/ 32 w 35"/>
              <a:gd name="T9" fmla="*/ 7 h 35"/>
              <a:gd name="T10" fmla="*/ 30 w 35"/>
              <a:gd name="T11" fmla="*/ 12 h 35"/>
              <a:gd name="T12" fmla="*/ 35 w 35"/>
              <a:gd name="T13" fmla="*/ 13 h 35"/>
              <a:gd name="T14" fmla="*/ 32 w 35"/>
              <a:gd name="T15" fmla="*/ 17 h 35"/>
              <a:gd name="T16" fmla="*/ 35 w 35"/>
              <a:gd name="T17" fmla="*/ 20 h 35"/>
              <a:gd name="T18" fmla="*/ 33 w 35"/>
              <a:gd name="T19" fmla="*/ 25 h 35"/>
              <a:gd name="T20" fmla="*/ 29 w 35"/>
              <a:gd name="T21" fmla="*/ 26 h 35"/>
              <a:gd name="T22" fmla="*/ 29 w 35"/>
              <a:gd name="T23" fmla="*/ 30 h 35"/>
              <a:gd name="T24" fmla="*/ 25 w 35"/>
              <a:gd name="T25" fmla="*/ 30 h 35"/>
              <a:gd name="T26" fmla="*/ 20 w 35"/>
              <a:gd name="T27" fmla="*/ 18 h 35"/>
              <a:gd name="T28" fmla="*/ 17 w 35"/>
              <a:gd name="T29" fmla="*/ 23 h 35"/>
              <a:gd name="T30" fmla="*/ 17 w 35"/>
              <a:gd name="T31" fmla="*/ 28 h 35"/>
              <a:gd name="T32" fmla="*/ 18 w 35"/>
              <a:gd name="T33" fmla="*/ 32 h 35"/>
              <a:gd name="T34" fmla="*/ 21 w 35"/>
              <a:gd name="T35" fmla="*/ 35 h 35"/>
              <a:gd name="T36" fmla="*/ 23 w 35"/>
              <a:gd name="T37" fmla="*/ 31 h 35"/>
              <a:gd name="T38" fmla="*/ 25 w 35"/>
              <a:gd name="T39" fmla="*/ 30 h 35"/>
              <a:gd name="T40" fmla="*/ 24 w 35"/>
              <a:gd name="T41" fmla="*/ 23 h 35"/>
              <a:gd name="T42" fmla="*/ 25 w 35"/>
              <a:gd name="T43" fmla="*/ 16 h 35"/>
              <a:gd name="T44" fmla="*/ 24 w 35"/>
              <a:gd name="T45" fmla="*/ 5 h 35"/>
              <a:gd name="T46" fmla="*/ 22 w 35"/>
              <a:gd name="T47" fmla="*/ 1 h 35"/>
              <a:gd name="T48" fmla="*/ 19 w 35"/>
              <a:gd name="T49" fmla="*/ 3 h 35"/>
              <a:gd name="T50" fmla="*/ 17 w 35"/>
              <a:gd name="T51" fmla="*/ 7 h 35"/>
              <a:gd name="T52" fmla="*/ 23 w 35"/>
              <a:gd name="T53" fmla="*/ 10 h 35"/>
              <a:gd name="T54" fmla="*/ 17 w 35"/>
              <a:gd name="T55" fmla="*/ 12 h 35"/>
              <a:gd name="T56" fmla="*/ 18 w 35"/>
              <a:gd name="T57" fmla="*/ 15 h 35"/>
              <a:gd name="T58" fmla="*/ 17 w 35"/>
              <a:gd name="T59" fmla="*/ 20 h 35"/>
              <a:gd name="T60" fmla="*/ 17 w 35"/>
              <a:gd name="T61" fmla="*/ 15 h 35"/>
              <a:gd name="T62" fmla="*/ 16 w 35"/>
              <a:gd name="T63" fmla="*/ 8 h 35"/>
              <a:gd name="T64" fmla="*/ 17 w 35"/>
              <a:gd name="T65" fmla="*/ 3 h 35"/>
              <a:gd name="T66" fmla="*/ 16 w 35"/>
              <a:gd name="T67" fmla="*/ 0 h 35"/>
              <a:gd name="T68" fmla="*/ 11 w 35"/>
              <a:gd name="T69" fmla="*/ 1 h 35"/>
              <a:gd name="T70" fmla="*/ 9 w 35"/>
              <a:gd name="T71" fmla="*/ 5 h 35"/>
              <a:gd name="T72" fmla="*/ 9 w 35"/>
              <a:gd name="T73" fmla="*/ 12 h 35"/>
              <a:gd name="T74" fmla="*/ 13 w 35"/>
              <a:gd name="T75" fmla="*/ 16 h 35"/>
              <a:gd name="T76" fmla="*/ 9 w 35"/>
              <a:gd name="T77" fmla="*/ 29 h 35"/>
              <a:gd name="T78" fmla="*/ 10 w 35"/>
              <a:gd name="T79" fmla="*/ 34 h 35"/>
              <a:gd name="T80" fmla="*/ 15 w 35"/>
              <a:gd name="T81" fmla="*/ 35 h 35"/>
              <a:gd name="T82" fmla="*/ 17 w 35"/>
              <a:gd name="T83" fmla="*/ 32 h 35"/>
              <a:gd name="T84" fmla="*/ 14 w 35"/>
              <a:gd name="T85" fmla="*/ 29 h 35"/>
              <a:gd name="T86" fmla="*/ 16 w 35"/>
              <a:gd name="T87" fmla="*/ 22 h 35"/>
              <a:gd name="T88" fmla="*/ 17 w 35"/>
              <a:gd name="T89" fmla="*/ 20 h 35"/>
              <a:gd name="T90" fmla="*/ 9 w 35"/>
              <a:gd name="T91" fmla="*/ 12 h 35"/>
              <a:gd name="T92" fmla="*/ 8 w 35"/>
              <a:gd name="T93" fmla="*/ 19 h 35"/>
              <a:gd name="T94" fmla="*/ 9 w 35"/>
              <a:gd name="T95" fmla="*/ 29 h 35"/>
              <a:gd name="T96" fmla="*/ 6 w 35"/>
              <a:gd name="T97" fmla="*/ 32 h 35"/>
              <a:gd name="T98" fmla="*/ 3 w 35"/>
              <a:gd name="T99" fmla="*/ 28 h 35"/>
              <a:gd name="T100" fmla="*/ 4 w 35"/>
              <a:gd name="T101" fmla="*/ 23 h 35"/>
              <a:gd name="T102" fmla="*/ 0 w 35"/>
              <a:gd name="T103" fmla="*/ 22 h 35"/>
              <a:gd name="T104" fmla="*/ 3 w 35"/>
              <a:gd name="T105" fmla="*/ 18 h 35"/>
              <a:gd name="T106" fmla="*/ 0 w 35"/>
              <a:gd name="T107" fmla="*/ 15 h 35"/>
              <a:gd name="T108" fmla="*/ 1 w 35"/>
              <a:gd name="T109" fmla="*/ 10 h 35"/>
              <a:gd name="T110" fmla="*/ 6 w 35"/>
              <a:gd name="T111" fmla="*/ 9 h 35"/>
              <a:gd name="T112" fmla="*/ 5 w 35"/>
              <a:gd name="T113" fmla="*/ 5 h 35"/>
              <a:gd name="T114" fmla="*/ 9 w 35"/>
              <a:gd name="T115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5" h="35">
                <a:moveTo>
                  <a:pt x="25" y="30"/>
                </a:moveTo>
                <a:cubicBezTo>
                  <a:pt x="25" y="24"/>
                  <a:pt x="25" y="24"/>
                  <a:pt x="25" y="24"/>
                </a:cubicBezTo>
                <a:cubicBezTo>
                  <a:pt x="27" y="24"/>
                  <a:pt x="28" y="23"/>
                  <a:pt x="29" y="21"/>
                </a:cubicBezTo>
                <a:cubicBezTo>
                  <a:pt x="29" y="19"/>
                  <a:pt x="28" y="17"/>
                  <a:pt x="26" y="17"/>
                </a:cubicBezTo>
                <a:cubicBezTo>
                  <a:pt x="26" y="16"/>
                  <a:pt x="26" y="16"/>
                  <a:pt x="25" y="16"/>
                </a:cubicBezTo>
                <a:cubicBezTo>
                  <a:pt x="25" y="6"/>
                  <a:pt x="25" y="6"/>
                  <a:pt x="25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9" y="4"/>
                  <a:pt x="30" y="5"/>
                  <a:pt x="30" y="5"/>
                </a:cubicBezTo>
                <a:cubicBezTo>
                  <a:pt x="31" y="6"/>
                  <a:pt x="31" y="7"/>
                  <a:pt x="32" y="7"/>
                </a:cubicBezTo>
                <a:cubicBezTo>
                  <a:pt x="29" y="10"/>
                  <a:pt x="29" y="10"/>
                  <a:pt x="29" y="10"/>
                </a:cubicBezTo>
                <a:cubicBezTo>
                  <a:pt x="30" y="10"/>
                  <a:pt x="30" y="11"/>
                  <a:pt x="30" y="12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2"/>
                  <a:pt x="34" y="13"/>
                  <a:pt x="35" y="13"/>
                </a:cubicBezTo>
                <a:cubicBezTo>
                  <a:pt x="35" y="14"/>
                  <a:pt x="35" y="15"/>
                  <a:pt x="35" y="16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8"/>
                  <a:pt x="32" y="18"/>
                  <a:pt x="32" y="19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1"/>
                  <a:pt x="35" y="22"/>
                  <a:pt x="34" y="23"/>
                </a:cubicBezTo>
                <a:cubicBezTo>
                  <a:pt x="34" y="23"/>
                  <a:pt x="34" y="24"/>
                  <a:pt x="33" y="25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5"/>
                  <a:pt x="29" y="25"/>
                  <a:pt x="29" y="26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29"/>
                  <a:pt x="30" y="30"/>
                  <a:pt x="29" y="30"/>
                </a:cubicBezTo>
                <a:cubicBezTo>
                  <a:pt x="29" y="31"/>
                  <a:pt x="28" y="32"/>
                  <a:pt x="27" y="32"/>
                </a:cubicBezTo>
                <a:lnTo>
                  <a:pt x="25" y="30"/>
                </a:lnTo>
                <a:close/>
                <a:moveTo>
                  <a:pt x="18" y="15"/>
                </a:moveTo>
                <a:cubicBezTo>
                  <a:pt x="19" y="16"/>
                  <a:pt x="20" y="17"/>
                  <a:pt x="20" y="18"/>
                </a:cubicBezTo>
                <a:cubicBezTo>
                  <a:pt x="19" y="19"/>
                  <a:pt x="18" y="20"/>
                  <a:pt x="17" y="20"/>
                </a:cubicBezTo>
                <a:cubicBezTo>
                  <a:pt x="17" y="23"/>
                  <a:pt x="17" y="23"/>
                  <a:pt x="17" y="23"/>
                </a:cubicBezTo>
                <a:cubicBezTo>
                  <a:pt x="18" y="24"/>
                  <a:pt x="19" y="25"/>
                  <a:pt x="18" y="27"/>
                </a:cubicBezTo>
                <a:cubicBezTo>
                  <a:pt x="18" y="27"/>
                  <a:pt x="18" y="28"/>
                  <a:pt x="17" y="28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8" y="32"/>
                  <a:pt x="18" y="32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1" y="35"/>
                  <a:pt x="21" y="35"/>
                </a:cubicBezTo>
                <a:cubicBezTo>
                  <a:pt x="22" y="35"/>
                  <a:pt x="23" y="34"/>
                  <a:pt x="24" y="34"/>
                </a:cubicBezTo>
                <a:cubicBezTo>
                  <a:pt x="23" y="31"/>
                  <a:pt x="23" y="31"/>
                  <a:pt x="23" y="31"/>
                </a:cubicBezTo>
                <a:cubicBezTo>
                  <a:pt x="24" y="30"/>
                  <a:pt x="24" y="30"/>
                  <a:pt x="25" y="30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3"/>
                  <a:pt x="24" y="23"/>
                </a:cubicBezTo>
                <a:cubicBezTo>
                  <a:pt x="22" y="23"/>
                  <a:pt x="21" y="21"/>
                  <a:pt x="22" y="19"/>
                </a:cubicBezTo>
                <a:cubicBezTo>
                  <a:pt x="22" y="17"/>
                  <a:pt x="24" y="16"/>
                  <a:pt x="25" y="16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5"/>
                  <a:pt x="24" y="5"/>
                  <a:pt x="24" y="5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1"/>
                  <a:pt x="23" y="1"/>
                  <a:pt x="22" y="1"/>
                </a:cubicBezTo>
                <a:cubicBezTo>
                  <a:pt x="21" y="0"/>
                  <a:pt x="21" y="0"/>
                  <a:pt x="20" y="0"/>
                </a:cubicBezTo>
                <a:cubicBezTo>
                  <a:pt x="19" y="3"/>
                  <a:pt x="19" y="3"/>
                  <a:pt x="19" y="3"/>
                </a:cubicBezTo>
                <a:cubicBezTo>
                  <a:pt x="18" y="3"/>
                  <a:pt x="18" y="3"/>
                  <a:pt x="17" y="3"/>
                </a:cubicBezTo>
                <a:cubicBezTo>
                  <a:pt x="17" y="7"/>
                  <a:pt x="17" y="7"/>
                  <a:pt x="17" y="7"/>
                </a:cubicBezTo>
                <a:cubicBezTo>
                  <a:pt x="18" y="6"/>
                  <a:pt x="19" y="6"/>
                  <a:pt x="21" y="6"/>
                </a:cubicBezTo>
                <a:cubicBezTo>
                  <a:pt x="23" y="7"/>
                  <a:pt x="24" y="9"/>
                  <a:pt x="23" y="10"/>
                </a:cubicBezTo>
                <a:cubicBezTo>
                  <a:pt x="23" y="12"/>
                  <a:pt x="21" y="13"/>
                  <a:pt x="19" y="13"/>
                </a:cubicBezTo>
                <a:cubicBezTo>
                  <a:pt x="18" y="13"/>
                  <a:pt x="18" y="12"/>
                  <a:pt x="17" y="12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8" y="15"/>
                  <a:pt x="18" y="15"/>
                </a:cubicBezTo>
                <a:close/>
                <a:moveTo>
                  <a:pt x="17" y="20"/>
                </a:moveTo>
                <a:cubicBezTo>
                  <a:pt x="17" y="20"/>
                  <a:pt x="17" y="20"/>
                  <a:pt x="17" y="20"/>
                </a:cubicBezTo>
                <a:cubicBezTo>
                  <a:pt x="15" y="19"/>
                  <a:pt x="15" y="18"/>
                  <a:pt x="15" y="17"/>
                </a:cubicBezTo>
                <a:cubicBezTo>
                  <a:pt x="15" y="16"/>
                  <a:pt x="16" y="15"/>
                  <a:pt x="17" y="15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1"/>
                  <a:pt x="16" y="10"/>
                  <a:pt x="16" y="8"/>
                </a:cubicBezTo>
                <a:cubicBezTo>
                  <a:pt x="16" y="8"/>
                  <a:pt x="17" y="7"/>
                  <a:pt x="17" y="7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4" y="0"/>
                  <a:pt x="13" y="0"/>
                </a:cubicBezTo>
                <a:cubicBezTo>
                  <a:pt x="12" y="0"/>
                  <a:pt x="11" y="1"/>
                  <a:pt x="11" y="1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5"/>
                  <a:pt x="10" y="5"/>
                  <a:pt x="9" y="5"/>
                </a:cubicBezTo>
                <a:cubicBezTo>
                  <a:pt x="9" y="5"/>
                  <a:pt x="9" y="5"/>
                  <a:pt x="9" y="5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10" y="12"/>
                  <a:pt x="10" y="12"/>
                </a:cubicBezTo>
                <a:cubicBezTo>
                  <a:pt x="12" y="12"/>
                  <a:pt x="13" y="14"/>
                  <a:pt x="13" y="16"/>
                </a:cubicBezTo>
                <a:cubicBezTo>
                  <a:pt x="12" y="18"/>
                  <a:pt x="11" y="19"/>
                  <a:pt x="9" y="19"/>
                </a:cubicBezTo>
                <a:cubicBezTo>
                  <a:pt x="9" y="29"/>
                  <a:pt x="9" y="29"/>
                  <a:pt x="9" y="29"/>
                </a:cubicBezTo>
                <a:cubicBezTo>
                  <a:pt x="10" y="30"/>
                  <a:pt x="10" y="30"/>
                  <a:pt x="11" y="30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2" y="35"/>
                </a:cubicBezTo>
                <a:cubicBezTo>
                  <a:pt x="13" y="35"/>
                  <a:pt x="14" y="35"/>
                  <a:pt x="15" y="35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7" y="32"/>
                  <a:pt x="17" y="32"/>
                </a:cubicBezTo>
                <a:cubicBezTo>
                  <a:pt x="17" y="28"/>
                  <a:pt x="17" y="28"/>
                  <a:pt x="17" y="28"/>
                </a:cubicBezTo>
                <a:cubicBezTo>
                  <a:pt x="16" y="29"/>
                  <a:pt x="15" y="29"/>
                  <a:pt x="14" y="29"/>
                </a:cubicBezTo>
                <a:cubicBezTo>
                  <a:pt x="12" y="29"/>
                  <a:pt x="11" y="27"/>
                  <a:pt x="11" y="25"/>
                </a:cubicBezTo>
                <a:cubicBezTo>
                  <a:pt x="12" y="23"/>
                  <a:pt x="14" y="22"/>
                  <a:pt x="16" y="22"/>
                </a:cubicBezTo>
                <a:cubicBezTo>
                  <a:pt x="16" y="22"/>
                  <a:pt x="17" y="23"/>
                  <a:pt x="17" y="23"/>
                </a:cubicBezTo>
                <a:lnTo>
                  <a:pt x="17" y="20"/>
                </a:lnTo>
                <a:close/>
                <a:moveTo>
                  <a:pt x="9" y="5"/>
                </a:moveTo>
                <a:cubicBezTo>
                  <a:pt x="9" y="12"/>
                  <a:pt x="9" y="12"/>
                  <a:pt x="9" y="12"/>
                </a:cubicBezTo>
                <a:cubicBezTo>
                  <a:pt x="8" y="12"/>
                  <a:pt x="6" y="13"/>
                  <a:pt x="6" y="14"/>
                </a:cubicBezTo>
                <a:cubicBezTo>
                  <a:pt x="5" y="16"/>
                  <a:pt x="6" y="18"/>
                  <a:pt x="8" y="19"/>
                </a:cubicBezTo>
                <a:cubicBezTo>
                  <a:pt x="8" y="19"/>
                  <a:pt x="9" y="19"/>
                  <a:pt x="9" y="19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1"/>
                  <a:pt x="5" y="30"/>
                  <a:pt x="4" y="30"/>
                </a:cubicBezTo>
                <a:cubicBezTo>
                  <a:pt x="4" y="29"/>
                  <a:pt x="3" y="28"/>
                  <a:pt x="3" y="28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4" y="24"/>
                  <a:pt x="4" y="23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3"/>
                  <a:pt x="0" y="23"/>
                  <a:pt x="0" y="22"/>
                </a:cubicBezTo>
                <a:cubicBezTo>
                  <a:pt x="0" y="21"/>
                  <a:pt x="0" y="20"/>
                  <a:pt x="0" y="19"/>
                </a:cubicBezTo>
                <a:cubicBezTo>
                  <a:pt x="3" y="18"/>
                  <a:pt x="3" y="18"/>
                  <a:pt x="3" y="18"/>
                </a:cubicBezTo>
                <a:cubicBezTo>
                  <a:pt x="3" y="18"/>
                  <a:pt x="3" y="17"/>
                  <a:pt x="3" y="16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4"/>
                  <a:pt x="0" y="13"/>
                  <a:pt x="0" y="12"/>
                </a:cubicBezTo>
                <a:cubicBezTo>
                  <a:pt x="0" y="12"/>
                  <a:pt x="1" y="11"/>
                  <a:pt x="1" y="10"/>
                </a:cubicBezTo>
                <a:cubicBezTo>
                  <a:pt x="4" y="11"/>
                  <a:pt x="4" y="11"/>
                  <a:pt x="4" y="11"/>
                </a:cubicBezTo>
                <a:cubicBezTo>
                  <a:pt x="5" y="10"/>
                  <a:pt x="5" y="10"/>
                  <a:pt x="6" y="9"/>
                </a:cubicBezTo>
                <a:cubicBezTo>
                  <a:pt x="3" y="7"/>
                  <a:pt x="3" y="7"/>
                  <a:pt x="3" y="7"/>
                </a:cubicBezTo>
                <a:cubicBezTo>
                  <a:pt x="4" y="6"/>
                  <a:pt x="4" y="5"/>
                  <a:pt x="5" y="5"/>
                </a:cubicBezTo>
                <a:cubicBezTo>
                  <a:pt x="6" y="4"/>
                  <a:pt x="6" y="3"/>
                  <a:pt x="7" y="3"/>
                </a:cubicBezTo>
                <a:lnTo>
                  <a:pt x="9" y="5"/>
                </a:lnTo>
                <a:close/>
              </a:path>
            </a:pathLst>
          </a:custGeom>
          <a:solidFill>
            <a:srgbClr val="2A5968"/>
          </a:solidFill>
          <a:ln>
            <a:noFill/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56" name="Freeform 15"/>
          <p:cNvSpPr>
            <a:spLocks noEditPoints="1"/>
          </p:cNvSpPr>
          <p:nvPr/>
        </p:nvSpPr>
        <p:spPr bwMode="auto">
          <a:xfrm>
            <a:off x="7508149" y="1893657"/>
            <a:ext cx="852495" cy="852494"/>
          </a:xfrm>
          <a:custGeom>
            <a:avLst/>
            <a:gdLst>
              <a:gd name="T0" fmla="*/ 92 w 124"/>
              <a:gd name="T1" fmla="*/ 74 h 124"/>
              <a:gd name="T2" fmla="*/ 92 w 124"/>
              <a:gd name="T3" fmla="*/ 49 h 124"/>
              <a:gd name="T4" fmla="*/ 93 w 124"/>
              <a:gd name="T5" fmla="*/ 8 h 124"/>
              <a:gd name="T6" fmla="*/ 95 w 124"/>
              <a:gd name="T7" fmla="*/ 24 h 124"/>
              <a:gd name="T8" fmla="*/ 111 w 124"/>
              <a:gd name="T9" fmla="*/ 23 h 124"/>
              <a:gd name="T10" fmla="*/ 120 w 124"/>
              <a:gd name="T11" fmla="*/ 39 h 124"/>
              <a:gd name="T12" fmla="*/ 111 w 124"/>
              <a:gd name="T13" fmla="*/ 52 h 124"/>
              <a:gd name="T14" fmla="*/ 124 w 124"/>
              <a:gd name="T15" fmla="*/ 62 h 124"/>
              <a:gd name="T16" fmla="*/ 111 w 124"/>
              <a:gd name="T17" fmla="*/ 71 h 124"/>
              <a:gd name="T18" fmla="*/ 120 w 124"/>
              <a:gd name="T19" fmla="*/ 84 h 124"/>
              <a:gd name="T20" fmla="*/ 111 w 124"/>
              <a:gd name="T21" fmla="*/ 100 h 124"/>
              <a:gd name="T22" fmla="*/ 95 w 124"/>
              <a:gd name="T23" fmla="*/ 100 h 124"/>
              <a:gd name="T24" fmla="*/ 93 w 124"/>
              <a:gd name="T25" fmla="*/ 115 h 124"/>
              <a:gd name="T26" fmla="*/ 62 w 124"/>
              <a:gd name="T27" fmla="*/ 53 h 124"/>
              <a:gd name="T28" fmla="*/ 62 w 124"/>
              <a:gd name="T29" fmla="*/ 70 h 124"/>
              <a:gd name="T30" fmla="*/ 74 w 124"/>
              <a:gd name="T31" fmla="*/ 91 h 124"/>
              <a:gd name="T32" fmla="*/ 62 w 124"/>
              <a:gd name="T33" fmla="*/ 124 h 124"/>
              <a:gd name="T34" fmla="*/ 71 w 124"/>
              <a:gd name="T35" fmla="*/ 111 h 124"/>
              <a:gd name="T36" fmla="*/ 85 w 124"/>
              <a:gd name="T37" fmla="*/ 119 h 124"/>
              <a:gd name="T38" fmla="*/ 92 w 124"/>
              <a:gd name="T39" fmla="*/ 74 h 124"/>
              <a:gd name="T40" fmla="*/ 92 w 124"/>
              <a:gd name="T41" fmla="*/ 49 h 124"/>
              <a:gd name="T42" fmla="*/ 85 w 124"/>
              <a:gd name="T43" fmla="*/ 4 h 124"/>
              <a:gd name="T44" fmla="*/ 71 w 124"/>
              <a:gd name="T45" fmla="*/ 12 h 124"/>
              <a:gd name="T46" fmla="*/ 62 w 124"/>
              <a:gd name="T47" fmla="*/ 0 h 124"/>
              <a:gd name="T48" fmla="*/ 74 w 124"/>
              <a:gd name="T49" fmla="*/ 32 h 124"/>
              <a:gd name="T50" fmla="*/ 62 w 124"/>
              <a:gd name="T51" fmla="*/ 53 h 124"/>
              <a:gd name="T52" fmla="*/ 54 w 124"/>
              <a:gd name="T53" fmla="*/ 62 h 124"/>
              <a:gd name="T54" fmla="*/ 62 w 124"/>
              <a:gd name="T55" fmla="*/ 44 h 124"/>
              <a:gd name="T56" fmla="*/ 62 w 124"/>
              <a:gd name="T57" fmla="*/ 20 h 124"/>
              <a:gd name="T58" fmla="*/ 53 w 124"/>
              <a:gd name="T59" fmla="*/ 0 h 124"/>
              <a:gd name="T60" fmla="*/ 45 w 124"/>
              <a:gd name="T61" fmla="*/ 14 h 124"/>
              <a:gd name="T62" fmla="*/ 33 w 124"/>
              <a:gd name="T63" fmla="*/ 7 h 124"/>
              <a:gd name="T64" fmla="*/ 33 w 124"/>
              <a:gd name="T65" fmla="*/ 49 h 124"/>
              <a:gd name="T66" fmla="*/ 33 w 124"/>
              <a:gd name="T67" fmla="*/ 74 h 124"/>
              <a:gd name="T68" fmla="*/ 33 w 124"/>
              <a:gd name="T69" fmla="*/ 116 h 124"/>
              <a:gd name="T70" fmla="*/ 45 w 124"/>
              <a:gd name="T71" fmla="*/ 109 h 124"/>
              <a:gd name="T72" fmla="*/ 53 w 124"/>
              <a:gd name="T73" fmla="*/ 123 h 124"/>
              <a:gd name="T74" fmla="*/ 62 w 124"/>
              <a:gd name="T75" fmla="*/ 104 h 124"/>
              <a:gd name="T76" fmla="*/ 62 w 124"/>
              <a:gd name="T77" fmla="*/ 79 h 124"/>
              <a:gd name="T78" fmla="*/ 33 w 124"/>
              <a:gd name="T79" fmla="*/ 7 h 124"/>
              <a:gd name="T80" fmla="*/ 20 w 124"/>
              <a:gd name="T81" fmla="*/ 62 h 124"/>
              <a:gd name="T82" fmla="*/ 33 w 124"/>
              <a:gd name="T83" fmla="*/ 116 h 124"/>
              <a:gd name="T84" fmla="*/ 24 w 124"/>
              <a:gd name="T85" fmla="*/ 110 h 124"/>
              <a:gd name="T86" fmla="*/ 24 w 124"/>
              <a:gd name="T87" fmla="*/ 94 h 124"/>
              <a:gd name="T88" fmla="*/ 8 w 124"/>
              <a:gd name="T89" fmla="*/ 93 h 124"/>
              <a:gd name="T90" fmla="*/ 15 w 124"/>
              <a:gd name="T91" fmla="*/ 78 h 124"/>
              <a:gd name="T92" fmla="*/ 1 w 124"/>
              <a:gd name="T93" fmla="*/ 71 h 124"/>
              <a:gd name="T94" fmla="*/ 1 w 124"/>
              <a:gd name="T95" fmla="*/ 52 h 124"/>
              <a:gd name="T96" fmla="*/ 15 w 124"/>
              <a:gd name="T97" fmla="*/ 45 h 124"/>
              <a:gd name="T98" fmla="*/ 8 w 124"/>
              <a:gd name="T99" fmla="*/ 31 h 124"/>
              <a:gd name="T100" fmla="*/ 24 w 124"/>
              <a:gd name="T101" fmla="*/ 29 h 124"/>
              <a:gd name="T102" fmla="*/ 24 w 124"/>
              <a:gd name="T103" fmla="*/ 13 h 124"/>
              <a:gd name="T104" fmla="*/ 33 w 124"/>
              <a:gd name="T105" fmla="*/ 7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4" h="124">
                <a:moveTo>
                  <a:pt x="92" y="116"/>
                </a:moveTo>
                <a:cubicBezTo>
                  <a:pt x="92" y="74"/>
                  <a:pt x="92" y="74"/>
                  <a:pt x="92" y="74"/>
                </a:cubicBezTo>
                <a:cubicBezTo>
                  <a:pt x="98" y="74"/>
                  <a:pt x="104" y="68"/>
                  <a:pt x="104" y="62"/>
                </a:cubicBezTo>
                <a:cubicBezTo>
                  <a:pt x="104" y="55"/>
                  <a:pt x="98" y="49"/>
                  <a:pt x="92" y="49"/>
                </a:cubicBezTo>
                <a:cubicBezTo>
                  <a:pt x="92" y="7"/>
                  <a:pt x="92" y="7"/>
                  <a:pt x="92" y="7"/>
                </a:cubicBezTo>
                <a:cubicBezTo>
                  <a:pt x="92" y="7"/>
                  <a:pt x="93" y="8"/>
                  <a:pt x="93" y="8"/>
                </a:cubicBezTo>
                <a:cubicBezTo>
                  <a:pt x="96" y="10"/>
                  <a:pt x="98" y="11"/>
                  <a:pt x="101" y="13"/>
                </a:cubicBezTo>
                <a:cubicBezTo>
                  <a:pt x="95" y="24"/>
                  <a:pt x="95" y="24"/>
                  <a:pt x="95" y="24"/>
                </a:cubicBezTo>
                <a:cubicBezTo>
                  <a:pt x="97" y="25"/>
                  <a:pt x="99" y="27"/>
                  <a:pt x="100" y="29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2" y="25"/>
                  <a:pt x="114" y="28"/>
                  <a:pt x="116" y="31"/>
                </a:cubicBezTo>
                <a:cubicBezTo>
                  <a:pt x="117" y="33"/>
                  <a:pt x="119" y="36"/>
                  <a:pt x="120" y="39"/>
                </a:cubicBezTo>
                <a:cubicBezTo>
                  <a:pt x="109" y="45"/>
                  <a:pt x="109" y="45"/>
                  <a:pt x="109" y="45"/>
                </a:cubicBezTo>
                <a:cubicBezTo>
                  <a:pt x="110" y="47"/>
                  <a:pt x="111" y="50"/>
                  <a:pt x="111" y="52"/>
                </a:cubicBezTo>
                <a:cubicBezTo>
                  <a:pt x="123" y="52"/>
                  <a:pt x="123" y="52"/>
                  <a:pt x="123" y="52"/>
                </a:cubicBezTo>
                <a:cubicBezTo>
                  <a:pt x="124" y="55"/>
                  <a:pt x="124" y="59"/>
                  <a:pt x="124" y="62"/>
                </a:cubicBezTo>
                <a:cubicBezTo>
                  <a:pt x="124" y="65"/>
                  <a:pt x="124" y="68"/>
                  <a:pt x="123" y="71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11" y="73"/>
                  <a:pt x="110" y="76"/>
                  <a:pt x="109" y="78"/>
                </a:cubicBezTo>
                <a:cubicBezTo>
                  <a:pt x="120" y="84"/>
                  <a:pt x="120" y="84"/>
                  <a:pt x="120" y="84"/>
                </a:cubicBezTo>
                <a:cubicBezTo>
                  <a:pt x="119" y="87"/>
                  <a:pt x="117" y="90"/>
                  <a:pt x="116" y="93"/>
                </a:cubicBezTo>
                <a:cubicBezTo>
                  <a:pt x="114" y="95"/>
                  <a:pt x="112" y="98"/>
                  <a:pt x="111" y="100"/>
                </a:cubicBezTo>
                <a:cubicBezTo>
                  <a:pt x="100" y="94"/>
                  <a:pt x="100" y="94"/>
                  <a:pt x="100" y="94"/>
                </a:cubicBezTo>
                <a:cubicBezTo>
                  <a:pt x="99" y="96"/>
                  <a:pt x="97" y="98"/>
                  <a:pt x="95" y="100"/>
                </a:cubicBezTo>
                <a:cubicBezTo>
                  <a:pt x="101" y="110"/>
                  <a:pt x="101" y="110"/>
                  <a:pt x="101" y="110"/>
                </a:cubicBezTo>
                <a:cubicBezTo>
                  <a:pt x="98" y="112"/>
                  <a:pt x="96" y="114"/>
                  <a:pt x="93" y="115"/>
                </a:cubicBezTo>
                <a:cubicBezTo>
                  <a:pt x="93" y="116"/>
                  <a:pt x="92" y="116"/>
                  <a:pt x="92" y="116"/>
                </a:cubicBezTo>
                <a:close/>
                <a:moveTo>
                  <a:pt x="62" y="53"/>
                </a:moveTo>
                <a:cubicBezTo>
                  <a:pt x="67" y="53"/>
                  <a:pt x="70" y="57"/>
                  <a:pt x="70" y="62"/>
                </a:cubicBezTo>
                <a:cubicBezTo>
                  <a:pt x="70" y="66"/>
                  <a:pt x="67" y="70"/>
                  <a:pt x="62" y="70"/>
                </a:cubicBezTo>
                <a:cubicBezTo>
                  <a:pt x="62" y="79"/>
                  <a:pt x="62" y="79"/>
                  <a:pt x="62" y="79"/>
                </a:cubicBezTo>
                <a:cubicBezTo>
                  <a:pt x="69" y="79"/>
                  <a:pt x="74" y="84"/>
                  <a:pt x="74" y="91"/>
                </a:cubicBezTo>
                <a:cubicBezTo>
                  <a:pt x="74" y="98"/>
                  <a:pt x="69" y="104"/>
                  <a:pt x="62" y="104"/>
                </a:cubicBezTo>
                <a:cubicBezTo>
                  <a:pt x="62" y="124"/>
                  <a:pt x="62" y="124"/>
                  <a:pt x="62" y="124"/>
                </a:cubicBezTo>
                <a:cubicBezTo>
                  <a:pt x="65" y="124"/>
                  <a:pt x="68" y="123"/>
                  <a:pt x="71" y="123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4" y="110"/>
                  <a:pt x="76" y="110"/>
                  <a:pt x="79" y="109"/>
                </a:cubicBezTo>
                <a:cubicBezTo>
                  <a:pt x="85" y="119"/>
                  <a:pt x="85" y="119"/>
                  <a:pt x="85" y="119"/>
                </a:cubicBezTo>
                <a:cubicBezTo>
                  <a:pt x="87" y="118"/>
                  <a:pt x="89" y="117"/>
                  <a:pt x="92" y="116"/>
                </a:cubicBezTo>
                <a:cubicBezTo>
                  <a:pt x="92" y="74"/>
                  <a:pt x="92" y="74"/>
                  <a:pt x="92" y="74"/>
                </a:cubicBezTo>
                <a:cubicBezTo>
                  <a:pt x="85" y="74"/>
                  <a:pt x="79" y="68"/>
                  <a:pt x="79" y="62"/>
                </a:cubicBezTo>
                <a:cubicBezTo>
                  <a:pt x="79" y="55"/>
                  <a:pt x="85" y="49"/>
                  <a:pt x="92" y="49"/>
                </a:cubicBezTo>
                <a:cubicBezTo>
                  <a:pt x="92" y="7"/>
                  <a:pt x="92" y="7"/>
                  <a:pt x="92" y="7"/>
                </a:cubicBezTo>
                <a:cubicBezTo>
                  <a:pt x="89" y="6"/>
                  <a:pt x="87" y="5"/>
                  <a:pt x="85" y="4"/>
                </a:cubicBezTo>
                <a:cubicBezTo>
                  <a:pt x="79" y="14"/>
                  <a:pt x="79" y="14"/>
                  <a:pt x="79" y="14"/>
                </a:cubicBezTo>
                <a:cubicBezTo>
                  <a:pt x="76" y="14"/>
                  <a:pt x="74" y="13"/>
                  <a:pt x="71" y="12"/>
                </a:cubicBezTo>
                <a:cubicBezTo>
                  <a:pt x="71" y="0"/>
                  <a:pt x="71" y="0"/>
                  <a:pt x="71" y="0"/>
                </a:cubicBezTo>
                <a:cubicBezTo>
                  <a:pt x="68" y="0"/>
                  <a:pt x="65" y="0"/>
                  <a:pt x="62" y="0"/>
                </a:cubicBezTo>
                <a:cubicBezTo>
                  <a:pt x="62" y="20"/>
                  <a:pt x="62" y="20"/>
                  <a:pt x="62" y="20"/>
                </a:cubicBezTo>
                <a:cubicBezTo>
                  <a:pt x="69" y="20"/>
                  <a:pt x="74" y="25"/>
                  <a:pt x="74" y="32"/>
                </a:cubicBezTo>
                <a:cubicBezTo>
                  <a:pt x="74" y="39"/>
                  <a:pt x="69" y="44"/>
                  <a:pt x="62" y="44"/>
                </a:cubicBezTo>
                <a:lnTo>
                  <a:pt x="62" y="53"/>
                </a:lnTo>
                <a:close/>
                <a:moveTo>
                  <a:pt x="62" y="70"/>
                </a:moveTo>
                <a:cubicBezTo>
                  <a:pt x="58" y="70"/>
                  <a:pt x="54" y="66"/>
                  <a:pt x="54" y="62"/>
                </a:cubicBezTo>
                <a:cubicBezTo>
                  <a:pt x="54" y="57"/>
                  <a:pt x="58" y="53"/>
                  <a:pt x="62" y="53"/>
                </a:cubicBezTo>
                <a:cubicBezTo>
                  <a:pt x="62" y="44"/>
                  <a:pt x="62" y="44"/>
                  <a:pt x="62" y="44"/>
                </a:cubicBezTo>
                <a:cubicBezTo>
                  <a:pt x="55" y="44"/>
                  <a:pt x="50" y="39"/>
                  <a:pt x="50" y="32"/>
                </a:cubicBezTo>
                <a:cubicBezTo>
                  <a:pt x="50" y="25"/>
                  <a:pt x="55" y="20"/>
                  <a:pt x="62" y="20"/>
                </a:cubicBezTo>
                <a:cubicBezTo>
                  <a:pt x="62" y="0"/>
                  <a:pt x="62" y="0"/>
                  <a:pt x="62" y="0"/>
                </a:cubicBezTo>
                <a:cubicBezTo>
                  <a:pt x="59" y="0"/>
                  <a:pt x="56" y="0"/>
                  <a:pt x="53" y="0"/>
                </a:cubicBezTo>
                <a:cubicBezTo>
                  <a:pt x="53" y="12"/>
                  <a:pt x="53" y="12"/>
                  <a:pt x="53" y="12"/>
                </a:cubicBezTo>
                <a:cubicBezTo>
                  <a:pt x="50" y="13"/>
                  <a:pt x="48" y="14"/>
                  <a:pt x="45" y="14"/>
                </a:cubicBezTo>
                <a:cubicBezTo>
                  <a:pt x="39" y="4"/>
                  <a:pt x="39" y="4"/>
                  <a:pt x="39" y="4"/>
                </a:cubicBezTo>
                <a:cubicBezTo>
                  <a:pt x="37" y="5"/>
                  <a:pt x="35" y="6"/>
                  <a:pt x="33" y="7"/>
                </a:cubicBezTo>
                <a:cubicBezTo>
                  <a:pt x="33" y="49"/>
                  <a:pt x="33" y="49"/>
                  <a:pt x="33" y="49"/>
                </a:cubicBezTo>
                <a:cubicBezTo>
                  <a:pt x="33" y="49"/>
                  <a:pt x="33" y="49"/>
                  <a:pt x="33" y="49"/>
                </a:cubicBezTo>
                <a:cubicBezTo>
                  <a:pt x="39" y="49"/>
                  <a:pt x="45" y="55"/>
                  <a:pt x="45" y="62"/>
                </a:cubicBezTo>
                <a:cubicBezTo>
                  <a:pt x="45" y="68"/>
                  <a:pt x="39" y="74"/>
                  <a:pt x="33" y="74"/>
                </a:cubicBezTo>
                <a:cubicBezTo>
                  <a:pt x="33" y="74"/>
                  <a:pt x="33" y="74"/>
                  <a:pt x="33" y="74"/>
                </a:cubicBezTo>
                <a:cubicBezTo>
                  <a:pt x="33" y="116"/>
                  <a:pt x="33" y="116"/>
                  <a:pt x="33" y="116"/>
                </a:cubicBezTo>
                <a:cubicBezTo>
                  <a:pt x="35" y="117"/>
                  <a:pt x="37" y="118"/>
                  <a:pt x="39" y="119"/>
                </a:cubicBezTo>
                <a:cubicBezTo>
                  <a:pt x="45" y="109"/>
                  <a:pt x="45" y="109"/>
                  <a:pt x="45" y="109"/>
                </a:cubicBezTo>
                <a:cubicBezTo>
                  <a:pt x="48" y="110"/>
                  <a:pt x="50" y="110"/>
                  <a:pt x="53" y="111"/>
                </a:cubicBezTo>
                <a:cubicBezTo>
                  <a:pt x="53" y="123"/>
                  <a:pt x="53" y="123"/>
                  <a:pt x="53" y="123"/>
                </a:cubicBezTo>
                <a:cubicBezTo>
                  <a:pt x="56" y="123"/>
                  <a:pt x="59" y="124"/>
                  <a:pt x="62" y="124"/>
                </a:cubicBezTo>
                <a:cubicBezTo>
                  <a:pt x="62" y="104"/>
                  <a:pt x="62" y="104"/>
                  <a:pt x="62" y="104"/>
                </a:cubicBezTo>
                <a:cubicBezTo>
                  <a:pt x="55" y="104"/>
                  <a:pt x="50" y="98"/>
                  <a:pt x="50" y="91"/>
                </a:cubicBezTo>
                <a:cubicBezTo>
                  <a:pt x="50" y="84"/>
                  <a:pt x="55" y="79"/>
                  <a:pt x="62" y="79"/>
                </a:cubicBezTo>
                <a:lnTo>
                  <a:pt x="62" y="70"/>
                </a:lnTo>
                <a:close/>
                <a:moveTo>
                  <a:pt x="33" y="7"/>
                </a:moveTo>
                <a:cubicBezTo>
                  <a:pt x="33" y="49"/>
                  <a:pt x="33" y="49"/>
                  <a:pt x="33" y="49"/>
                </a:cubicBezTo>
                <a:cubicBezTo>
                  <a:pt x="26" y="49"/>
                  <a:pt x="20" y="55"/>
                  <a:pt x="20" y="62"/>
                </a:cubicBezTo>
                <a:cubicBezTo>
                  <a:pt x="20" y="68"/>
                  <a:pt x="26" y="74"/>
                  <a:pt x="33" y="74"/>
                </a:cubicBezTo>
                <a:cubicBezTo>
                  <a:pt x="33" y="116"/>
                  <a:pt x="33" y="116"/>
                  <a:pt x="33" y="116"/>
                </a:cubicBezTo>
                <a:cubicBezTo>
                  <a:pt x="32" y="116"/>
                  <a:pt x="32" y="116"/>
                  <a:pt x="31" y="115"/>
                </a:cubicBezTo>
                <a:cubicBezTo>
                  <a:pt x="28" y="114"/>
                  <a:pt x="26" y="112"/>
                  <a:pt x="24" y="110"/>
                </a:cubicBezTo>
                <a:cubicBezTo>
                  <a:pt x="30" y="100"/>
                  <a:pt x="30" y="100"/>
                  <a:pt x="30" y="100"/>
                </a:cubicBezTo>
                <a:cubicBezTo>
                  <a:pt x="28" y="98"/>
                  <a:pt x="26" y="96"/>
                  <a:pt x="24" y="94"/>
                </a:cubicBezTo>
                <a:cubicBezTo>
                  <a:pt x="14" y="100"/>
                  <a:pt x="14" y="100"/>
                  <a:pt x="14" y="100"/>
                </a:cubicBezTo>
                <a:cubicBezTo>
                  <a:pt x="12" y="98"/>
                  <a:pt x="10" y="95"/>
                  <a:pt x="8" y="93"/>
                </a:cubicBezTo>
                <a:cubicBezTo>
                  <a:pt x="7" y="90"/>
                  <a:pt x="6" y="87"/>
                  <a:pt x="4" y="84"/>
                </a:cubicBezTo>
                <a:cubicBezTo>
                  <a:pt x="15" y="78"/>
                  <a:pt x="15" y="78"/>
                  <a:pt x="15" y="78"/>
                </a:cubicBezTo>
                <a:cubicBezTo>
                  <a:pt x="14" y="76"/>
                  <a:pt x="13" y="73"/>
                  <a:pt x="13" y="71"/>
                </a:cubicBezTo>
                <a:cubicBezTo>
                  <a:pt x="1" y="71"/>
                  <a:pt x="1" y="71"/>
                  <a:pt x="1" y="71"/>
                </a:cubicBezTo>
                <a:cubicBezTo>
                  <a:pt x="0" y="68"/>
                  <a:pt x="0" y="65"/>
                  <a:pt x="0" y="62"/>
                </a:cubicBezTo>
                <a:cubicBezTo>
                  <a:pt x="0" y="59"/>
                  <a:pt x="0" y="55"/>
                  <a:pt x="1" y="52"/>
                </a:cubicBezTo>
                <a:cubicBezTo>
                  <a:pt x="13" y="52"/>
                  <a:pt x="13" y="52"/>
                  <a:pt x="13" y="52"/>
                </a:cubicBezTo>
                <a:cubicBezTo>
                  <a:pt x="13" y="50"/>
                  <a:pt x="14" y="47"/>
                  <a:pt x="15" y="45"/>
                </a:cubicBezTo>
                <a:cubicBezTo>
                  <a:pt x="4" y="39"/>
                  <a:pt x="4" y="39"/>
                  <a:pt x="4" y="39"/>
                </a:cubicBezTo>
                <a:cubicBezTo>
                  <a:pt x="6" y="36"/>
                  <a:pt x="7" y="33"/>
                  <a:pt x="8" y="31"/>
                </a:cubicBezTo>
                <a:cubicBezTo>
                  <a:pt x="10" y="28"/>
                  <a:pt x="12" y="25"/>
                  <a:pt x="14" y="23"/>
                </a:cubicBezTo>
                <a:cubicBezTo>
                  <a:pt x="24" y="29"/>
                  <a:pt x="24" y="29"/>
                  <a:pt x="24" y="29"/>
                </a:cubicBezTo>
                <a:cubicBezTo>
                  <a:pt x="26" y="27"/>
                  <a:pt x="28" y="25"/>
                  <a:pt x="30" y="24"/>
                </a:cubicBezTo>
                <a:cubicBezTo>
                  <a:pt x="24" y="13"/>
                  <a:pt x="24" y="13"/>
                  <a:pt x="24" y="13"/>
                </a:cubicBezTo>
                <a:cubicBezTo>
                  <a:pt x="26" y="11"/>
                  <a:pt x="28" y="10"/>
                  <a:pt x="31" y="8"/>
                </a:cubicBezTo>
                <a:cubicBezTo>
                  <a:pt x="32" y="8"/>
                  <a:pt x="32" y="7"/>
                  <a:pt x="33" y="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57" name="Freeform 17"/>
          <p:cNvSpPr>
            <a:spLocks noEditPoints="1"/>
          </p:cNvSpPr>
          <p:nvPr/>
        </p:nvSpPr>
        <p:spPr bwMode="auto">
          <a:xfrm>
            <a:off x="7562740" y="2884734"/>
            <a:ext cx="680315" cy="713912"/>
          </a:xfrm>
          <a:custGeom>
            <a:avLst/>
            <a:gdLst>
              <a:gd name="T0" fmla="*/ 88 w 99"/>
              <a:gd name="T1" fmla="*/ 17 h 104"/>
              <a:gd name="T2" fmla="*/ 88 w 99"/>
              <a:gd name="T3" fmla="*/ 42 h 104"/>
              <a:gd name="T4" fmla="*/ 99 w 99"/>
              <a:gd name="T5" fmla="*/ 68 h 104"/>
              <a:gd name="T6" fmla="*/ 77 w 99"/>
              <a:gd name="T7" fmla="*/ 81 h 104"/>
              <a:gd name="T8" fmla="*/ 75 w 99"/>
              <a:gd name="T9" fmla="*/ 65 h 104"/>
              <a:gd name="T10" fmla="*/ 76 w 99"/>
              <a:gd name="T11" fmla="*/ 49 h 104"/>
              <a:gd name="T12" fmla="*/ 75 w 99"/>
              <a:gd name="T13" fmla="*/ 38 h 104"/>
              <a:gd name="T14" fmla="*/ 75 w 99"/>
              <a:gd name="T15" fmla="*/ 21 h 104"/>
              <a:gd name="T16" fmla="*/ 72 w 99"/>
              <a:gd name="T17" fmla="*/ 35 h 104"/>
              <a:gd name="T18" fmla="*/ 72 w 99"/>
              <a:gd name="T19" fmla="*/ 85 h 104"/>
              <a:gd name="T20" fmla="*/ 75 w 99"/>
              <a:gd name="T21" fmla="*/ 66 h 104"/>
              <a:gd name="T22" fmla="*/ 75 w 99"/>
              <a:gd name="T23" fmla="*/ 49 h 104"/>
              <a:gd name="T24" fmla="*/ 75 w 99"/>
              <a:gd name="T25" fmla="*/ 54 h 104"/>
              <a:gd name="T26" fmla="*/ 72 w 99"/>
              <a:gd name="T27" fmla="*/ 62 h 104"/>
              <a:gd name="T28" fmla="*/ 75 w 99"/>
              <a:gd name="T29" fmla="*/ 39 h 104"/>
              <a:gd name="T30" fmla="*/ 72 w 99"/>
              <a:gd name="T31" fmla="*/ 35 h 104"/>
              <a:gd name="T32" fmla="*/ 72 w 99"/>
              <a:gd name="T33" fmla="*/ 42 h 104"/>
              <a:gd name="T34" fmla="*/ 70 w 99"/>
              <a:gd name="T35" fmla="*/ 68 h 104"/>
              <a:gd name="T36" fmla="*/ 62 w 99"/>
              <a:gd name="T37" fmla="*/ 90 h 104"/>
              <a:gd name="T38" fmla="*/ 64 w 99"/>
              <a:gd name="T39" fmla="*/ 73 h 104"/>
              <a:gd name="T40" fmla="*/ 64 w 99"/>
              <a:gd name="T41" fmla="*/ 30 h 104"/>
              <a:gd name="T42" fmla="*/ 62 w 99"/>
              <a:gd name="T43" fmla="*/ 14 h 104"/>
              <a:gd name="T44" fmla="*/ 62 w 99"/>
              <a:gd name="T45" fmla="*/ 27 h 104"/>
              <a:gd name="T46" fmla="*/ 62 w 99"/>
              <a:gd name="T47" fmla="*/ 31 h 104"/>
              <a:gd name="T48" fmla="*/ 62 w 99"/>
              <a:gd name="T49" fmla="*/ 76 h 104"/>
              <a:gd name="T50" fmla="*/ 60 w 99"/>
              <a:gd name="T51" fmla="*/ 91 h 104"/>
              <a:gd name="T52" fmla="*/ 49 w 99"/>
              <a:gd name="T53" fmla="*/ 82 h 104"/>
              <a:gd name="T54" fmla="*/ 49 w 99"/>
              <a:gd name="T55" fmla="*/ 64 h 104"/>
              <a:gd name="T56" fmla="*/ 49 w 99"/>
              <a:gd name="T57" fmla="*/ 29 h 104"/>
              <a:gd name="T58" fmla="*/ 49 w 99"/>
              <a:gd name="T59" fmla="*/ 0 h 104"/>
              <a:gd name="T60" fmla="*/ 49 w 99"/>
              <a:gd name="T61" fmla="*/ 104 h 104"/>
              <a:gd name="T62" fmla="*/ 37 w 99"/>
              <a:gd name="T63" fmla="*/ 90 h 104"/>
              <a:gd name="T64" fmla="*/ 38 w 99"/>
              <a:gd name="T65" fmla="*/ 73 h 104"/>
              <a:gd name="T66" fmla="*/ 37 w 99"/>
              <a:gd name="T67" fmla="*/ 30 h 104"/>
              <a:gd name="T68" fmla="*/ 37 w 99"/>
              <a:gd name="T69" fmla="*/ 14 h 104"/>
              <a:gd name="T70" fmla="*/ 49 w 99"/>
              <a:gd name="T71" fmla="*/ 0 h 104"/>
              <a:gd name="T72" fmla="*/ 49 w 99"/>
              <a:gd name="T73" fmla="*/ 29 h 104"/>
              <a:gd name="T74" fmla="*/ 49 w 99"/>
              <a:gd name="T75" fmla="*/ 64 h 104"/>
              <a:gd name="T76" fmla="*/ 49 w 99"/>
              <a:gd name="T77" fmla="*/ 82 h 104"/>
              <a:gd name="T78" fmla="*/ 26 w 99"/>
              <a:gd name="T79" fmla="*/ 85 h 104"/>
              <a:gd name="T80" fmla="*/ 29 w 99"/>
              <a:gd name="T81" fmla="*/ 63 h 104"/>
              <a:gd name="T82" fmla="*/ 29 w 99"/>
              <a:gd name="T83" fmla="*/ 41 h 104"/>
              <a:gd name="T84" fmla="*/ 26 w 99"/>
              <a:gd name="T85" fmla="*/ 19 h 104"/>
              <a:gd name="T86" fmla="*/ 34 w 99"/>
              <a:gd name="T87" fmla="*/ 28 h 104"/>
              <a:gd name="T88" fmla="*/ 37 w 99"/>
              <a:gd name="T89" fmla="*/ 73 h 104"/>
              <a:gd name="T90" fmla="*/ 37 w 99"/>
              <a:gd name="T91" fmla="*/ 77 h 104"/>
              <a:gd name="T92" fmla="*/ 23 w 99"/>
              <a:gd name="T93" fmla="*/ 82 h 104"/>
              <a:gd name="T94" fmla="*/ 26 w 99"/>
              <a:gd name="T95" fmla="*/ 69 h 104"/>
              <a:gd name="T96" fmla="*/ 26 w 99"/>
              <a:gd name="T97" fmla="*/ 19 h 104"/>
              <a:gd name="T98" fmla="*/ 23 w 99"/>
              <a:gd name="T99" fmla="*/ 38 h 104"/>
              <a:gd name="T100" fmla="*/ 26 w 99"/>
              <a:gd name="T101" fmla="*/ 62 h 104"/>
              <a:gd name="T102" fmla="*/ 23 w 99"/>
              <a:gd name="T103" fmla="*/ 55 h 104"/>
              <a:gd name="T104" fmla="*/ 23 w 99"/>
              <a:gd name="T105" fmla="*/ 50 h 104"/>
              <a:gd name="T106" fmla="*/ 26 w 99"/>
              <a:gd name="T107" fmla="*/ 42 h 104"/>
              <a:gd name="T108" fmla="*/ 11 w 99"/>
              <a:gd name="T109" fmla="*/ 87 h 104"/>
              <a:gd name="T110" fmla="*/ 10 w 99"/>
              <a:gd name="T111" fmla="*/ 62 h 104"/>
              <a:gd name="T112" fmla="*/ 0 w 99"/>
              <a:gd name="T113" fmla="*/ 36 h 104"/>
              <a:gd name="T114" fmla="*/ 21 w 99"/>
              <a:gd name="T115" fmla="*/ 23 h 104"/>
              <a:gd name="T116" fmla="*/ 23 w 99"/>
              <a:gd name="T117" fmla="*/ 39 h 104"/>
              <a:gd name="T118" fmla="*/ 22 w 99"/>
              <a:gd name="T119" fmla="*/ 54 h 104"/>
              <a:gd name="T120" fmla="*/ 23 w 99"/>
              <a:gd name="T121" fmla="*/ 6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9" h="104">
                <a:moveTo>
                  <a:pt x="75" y="21"/>
                </a:moveTo>
                <a:cubicBezTo>
                  <a:pt x="76" y="22"/>
                  <a:pt x="77" y="23"/>
                  <a:pt x="77" y="23"/>
                </a:cubicBezTo>
                <a:cubicBezTo>
                  <a:pt x="88" y="17"/>
                  <a:pt x="88" y="17"/>
                  <a:pt x="88" y="17"/>
                </a:cubicBezTo>
                <a:cubicBezTo>
                  <a:pt x="90" y="20"/>
                  <a:pt x="92" y="23"/>
                  <a:pt x="94" y="26"/>
                </a:cubicBezTo>
                <a:cubicBezTo>
                  <a:pt x="96" y="29"/>
                  <a:pt x="98" y="32"/>
                  <a:pt x="99" y="36"/>
                </a:cubicBezTo>
                <a:cubicBezTo>
                  <a:pt x="88" y="42"/>
                  <a:pt x="88" y="42"/>
                  <a:pt x="88" y="42"/>
                </a:cubicBezTo>
                <a:cubicBezTo>
                  <a:pt x="89" y="45"/>
                  <a:pt x="89" y="49"/>
                  <a:pt x="89" y="52"/>
                </a:cubicBezTo>
                <a:cubicBezTo>
                  <a:pt x="89" y="55"/>
                  <a:pt x="89" y="59"/>
                  <a:pt x="88" y="62"/>
                </a:cubicBezTo>
                <a:cubicBezTo>
                  <a:pt x="99" y="68"/>
                  <a:pt x="99" y="68"/>
                  <a:pt x="99" y="68"/>
                </a:cubicBezTo>
                <a:cubicBezTo>
                  <a:pt x="98" y="71"/>
                  <a:pt x="96" y="75"/>
                  <a:pt x="94" y="78"/>
                </a:cubicBezTo>
                <a:cubicBezTo>
                  <a:pt x="92" y="81"/>
                  <a:pt x="90" y="84"/>
                  <a:pt x="88" y="87"/>
                </a:cubicBezTo>
                <a:cubicBezTo>
                  <a:pt x="77" y="81"/>
                  <a:pt x="77" y="81"/>
                  <a:pt x="77" y="81"/>
                </a:cubicBezTo>
                <a:cubicBezTo>
                  <a:pt x="77" y="81"/>
                  <a:pt x="76" y="82"/>
                  <a:pt x="75" y="82"/>
                </a:cubicBezTo>
                <a:cubicBezTo>
                  <a:pt x="75" y="66"/>
                  <a:pt x="75" y="66"/>
                  <a:pt x="75" y="66"/>
                </a:cubicBezTo>
                <a:cubicBezTo>
                  <a:pt x="75" y="65"/>
                  <a:pt x="75" y="65"/>
                  <a:pt x="75" y="65"/>
                </a:cubicBezTo>
                <a:cubicBezTo>
                  <a:pt x="75" y="54"/>
                  <a:pt x="75" y="54"/>
                  <a:pt x="75" y="54"/>
                </a:cubicBezTo>
                <a:cubicBezTo>
                  <a:pt x="76" y="54"/>
                  <a:pt x="77" y="53"/>
                  <a:pt x="77" y="52"/>
                </a:cubicBezTo>
                <a:cubicBezTo>
                  <a:pt x="78" y="51"/>
                  <a:pt x="78" y="50"/>
                  <a:pt x="76" y="49"/>
                </a:cubicBezTo>
                <a:cubicBezTo>
                  <a:pt x="76" y="49"/>
                  <a:pt x="76" y="49"/>
                  <a:pt x="75" y="49"/>
                </a:cubicBezTo>
                <a:cubicBezTo>
                  <a:pt x="75" y="39"/>
                  <a:pt x="75" y="39"/>
                  <a:pt x="75" y="39"/>
                </a:cubicBezTo>
                <a:cubicBezTo>
                  <a:pt x="75" y="39"/>
                  <a:pt x="75" y="39"/>
                  <a:pt x="75" y="38"/>
                </a:cubicBezTo>
                <a:lnTo>
                  <a:pt x="75" y="21"/>
                </a:lnTo>
                <a:close/>
                <a:moveTo>
                  <a:pt x="72" y="19"/>
                </a:moveTo>
                <a:cubicBezTo>
                  <a:pt x="73" y="20"/>
                  <a:pt x="74" y="21"/>
                  <a:pt x="75" y="21"/>
                </a:cubicBezTo>
                <a:cubicBezTo>
                  <a:pt x="75" y="38"/>
                  <a:pt x="75" y="38"/>
                  <a:pt x="75" y="38"/>
                </a:cubicBezTo>
                <a:cubicBezTo>
                  <a:pt x="75" y="38"/>
                  <a:pt x="75" y="37"/>
                  <a:pt x="75" y="37"/>
                </a:cubicBezTo>
                <a:cubicBezTo>
                  <a:pt x="74" y="36"/>
                  <a:pt x="73" y="35"/>
                  <a:pt x="72" y="35"/>
                </a:cubicBezTo>
                <a:cubicBezTo>
                  <a:pt x="72" y="19"/>
                  <a:pt x="72" y="19"/>
                  <a:pt x="72" y="19"/>
                </a:cubicBezTo>
                <a:close/>
                <a:moveTo>
                  <a:pt x="75" y="82"/>
                </a:moveTo>
                <a:cubicBezTo>
                  <a:pt x="74" y="83"/>
                  <a:pt x="73" y="84"/>
                  <a:pt x="72" y="85"/>
                </a:cubicBezTo>
                <a:cubicBezTo>
                  <a:pt x="72" y="69"/>
                  <a:pt x="72" y="69"/>
                  <a:pt x="72" y="69"/>
                </a:cubicBezTo>
                <a:cubicBezTo>
                  <a:pt x="73" y="69"/>
                  <a:pt x="74" y="68"/>
                  <a:pt x="75" y="67"/>
                </a:cubicBezTo>
                <a:cubicBezTo>
                  <a:pt x="75" y="66"/>
                  <a:pt x="75" y="66"/>
                  <a:pt x="75" y="66"/>
                </a:cubicBezTo>
                <a:cubicBezTo>
                  <a:pt x="75" y="82"/>
                  <a:pt x="75" y="82"/>
                  <a:pt x="75" y="82"/>
                </a:cubicBezTo>
                <a:close/>
                <a:moveTo>
                  <a:pt x="75" y="39"/>
                </a:moveTo>
                <a:cubicBezTo>
                  <a:pt x="75" y="49"/>
                  <a:pt x="75" y="49"/>
                  <a:pt x="75" y="49"/>
                </a:cubicBezTo>
                <a:cubicBezTo>
                  <a:pt x="75" y="49"/>
                  <a:pt x="74" y="50"/>
                  <a:pt x="74" y="50"/>
                </a:cubicBezTo>
                <a:cubicBezTo>
                  <a:pt x="73" y="51"/>
                  <a:pt x="73" y="53"/>
                  <a:pt x="74" y="53"/>
                </a:cubicBezTo>
                <a:cubicBezTo>
                  <a:pt x="75" y="53"/>
                  <a:pt x="75" y="54"/>
                  <a:pt x="75" y="54"/>
                </a:cubicBezTo>
                <a:cubicBezTo>
                  <a:pt x="75" y="65"/>
                  <a:pt x="75" y="65"/>
                  <a:pt x="75" y="65"/>
                </a:cubicBezTo>
                <a:cubicBezTo>
                  <a:pt x="75" y="64"/>
                  <a:pt x="75" y="63"/>
                  <a:pt x="74" y="62"/>
                </a:cubicBezTo>
                <a:cubicBezTo>
                  <a:pt x="73" y="62"/>
                  <a:pt x="73" y="62"/>
                  <a:pt x="72" y="62"/>
                </a:cubicBezTo>
                <a:cubicBezTo>
                  <a:pt x="72" y="42"/>
                  <a:pt x="72" y="42"/>
                  <a:pt x="72" y="42"/>
                </a:cubicBezTo>
                <a:cubicBezTo>
                  <a:pt x="73" y="42"/>
                  <a:pt x="73" y="42"/>
                  <a:pt x="74" y="42"/>
                </a:cubicBezTo>
                <a:cubicBezTo>
                  <a:pt x="75" y="41"/>
                  <a:pt x="75" y="40"/>
                  <a:pt x="75" y="39"/>
                </a:cubicBezTo>
                <a:close/>
                <a:moveTo>
                  <a:pt x="62" y="14"/>
                </a:moveTo>
                <a:cubicBezTo>
                  <a:pt x="65" y="15"/>
                  <a:pt x="69" y="17"/>
                  <a:pt x="72" y="19"/>
                </a:cubicBezTo>
                <a:cubicBezTo>
                  <a:pt x="72" y="35"/>
                  <a:pt x="72" y="35"/>
                  <a:pt x="72" y="35"/>
                </a:cubicBezTo>
                <a:cubicBezTo>
                  <a:pt x="71" y="35"/>
                  <a:pt x="71" y="35"/>
                  <a:pt x="70" y="36"/>
                </a:cubicBezTo>
                <a:cubicBezTo>
                  <a:pt x="68" y="37"/>
                  <a:pt x="68" y="39"/>
                  <a:pt x="69" y="41"/>
                </a:cubicBezTo>
                <a:cubicBezTo>
                  <a:pt x="70" y="42"/>
                  <a:pt x="71" y="42"/>
                  <a:pt x="72" y="42"/>
                </a:cubicBezTo>
                <a:cubicBezTo>
                  <a:pt x="72" y="62"/>
                  <a:pt x="72" y="62"/>
                  <a:pt x="72" y="62"/>
                </a:cubicBezTo>
                <a:cubicBezTo>
                  <a:pt x="71" y="62"/>
                  <a:pt x="70" y="62"/>
                  <a:pt x="69" y="63"/>
                </a:cubicBezTo>
                <a:cubicBezTo>
                  <a:pt x="68" y="65"/>
                  <a:pt x="68" y="67"/>
                  <a:pt x="70" y="68"/>
                </a:cubicBezTo>
                <a:cubicBezTo>
                  <a:pt x="71" y="68"/>
                  <a:pt x="71" y="69"/>
                  <a:pt x="72" y="69"/>
                </a:cubicBezTo>
                <a:cubicBezTo>
                  <a:pt x="72" y="85"/>
                  <a:pt x="72" y="85"/>
                  <a:pt x="72" y="85"/>
                </a:cubicBezTo>
                <a:cubicBezTo>
                  <a:pt x="69" y="87"/>
                  <a:pt x="65" y="89"/>
                  <a:pt x="62" y="90"/>
                </a:cubicBezTo>
                <a:cubicBezTo>
                  <a:pt x="62" y="76"/>
                  <a:pt x="62" y="76"/>
                  <a:pt x="62" y="76"/>
                </a:cubicBezTo>
                <a:cubicBezTo>
                  <a:pt x="63" y="77"/>
                  <a:pt x="64" y="76"/>
                  <a:pt x="65" y="75"/>
                </a:cubicBezTo>
                <a:cubicBezTo>
                  <a:pt x="65" y="74"/>
                  <a:pt x="65" y="73"/>
                  <a:pt x="64" y="73"/>
                </a:cubicBezTo>
                <a:cubicBezTo>
                  <a:pt x="63" y="72"/>
                  <a:pt x="62" y="72"/>
                  <a:pt x="62" y="72"/>
                </a:cubicBezTo>
                <a:cubicBezTo>
                  <a:pt x="62" y="31"/>
                  <a:pt x="62" y="31"/>
                  <a:pt x="62" y="31"/>
                </a:cubicBezTo>
                <a:cubicBezTo>
                  <a:pt x="63" y="31"/>
                  <a:pt x="63" y="31"/>
                  <a:pt x="64" y="30"/>
                </a:cubicBezTo>
                <a:cubicBezTo>
                  <a:pt x="64" y="29"/>
                  <a:pt x="64" y="28"/>
                  <a:pt x="63" y="27"/>
                </a:cubicBezTo>
                <a:cubicBezTo>
                  <a:pt x="63" y="27"/>
                  <a:pt x="62" y="27"/>
                  <a:pt x="62" y="27"/>
                </a:cubicBezTo>
                <a:lnTo>
                  <a:pt x="62" y="14"/>
                </a:lnTo>
                <a:close/>
                <a:moveTo>
                  <a:pt x="60" y="13"/>
                </a:moveTo>
                <a:cubicBezTo>
                  <a:pt x="61" y="13"/>
                  <a:pt x="61" y="14"/>
                  <a:pt x="62" y="14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7"/>
                  <a:pt x="60" y="27"/>
                  <a:pt x="60" y="28"/>
                </a:cubicBezTo>
                <a:cubicBezTo>
                  <a:pt x="59" y="29"/>
                  <a:pt x="60" y="30"/>
                  <a:pt x="61" y="31"/>
                </a:cubicBezTo>
                <a:cubicBezTo>
                  <a:pt x="61" y="31"/>
                  <a:pt x="61" y="31"/>
                  <a:pt x="62" y="31"/>
                </a:cubicBezTo>
                <a:cubicBezTo>
                  <a:pt x="62" y="72"/>
                  <a:pt x="62" y="72"/>
                  <a:pt x="62" y="72"/>
                </a:cubicBezTo>
                <a:cubicBezTo>
                  <a:pt x="61" y="73"/>
                  <a:pt x="61" y="73"/>
                  <a:pt x="61" y="73"/>
                </a:cubicBezTo>
                <a:cubicBezTo>
                  <a:pt x="60" y="74"/>
                  <a:pt x="61" y="76"/>
                  <a:pt x="62" y="76"/>
                </a:cubicBezTo>
                <a:cubicBezTo>
                  <a:pt x="62" y="76"/>
                  <a:pt x="62" y="76"/>
                  <a:pt x="62" y="76"/>
                </a:cubicBezTo>
                <a:cubicBezTo>
                  <a:pt x="62" y="90"/>
                  <a:pt x="62" y="90"/>
                  <a:pt x="62" y="90"/>
                </a:cubicBezTo>
                <a:cubicBezTo>
                  <a:pt x="61" y="90"/>
                  <a:pt x="61" y="90"/>
                  <a:pt x="60" y="91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57" y="104"/>
                  <a:pt x="53" y="104"/>
                  <a:pt x="49" y="104"/>
                </a:cubicBezTo>
                <a:cubicBezTo>
                  <a:pt x="49" y="82"/>
                  <a:pt x="49" y="82"/>
                  <a:pt x="49" y="82"/>
                </a:cubicBezTo>
                <a:cubicBezTo>
                  <a:pt x="51" y="82"/>
                  <a:pt x="53" y="80"/>
                  <a:pt x="53" y="78"/>
                </a:cubicBezTo>
                <a:cubicBezTo>
                  <a:pt x="53" y="76"/>
                  <a:pt x="51" y="75"/>
                  <a:pt x="49" y="75"/>
                </a:cubicBezTo>
                <a:cubicBezTo>
                  <a:pt x="49" y="64"/>
                  <a:pt x="49" y="64"/>
                  <a:pt x="49" y="64"/>
                </a:cubicBezTo>
                <a:cubicBezTo>
                  <a:pt x="56" y="64"/>
                  <a:pt x="61" y="59"/>
                  <a:pt x="61" y="52"/>
                </a:cubicBezTo>
                <a:cubicBezTo>
                  <a:pt x="61" y="45"/>
                  <a:pt x="56" y="40"/>
                  <a:pt x="49" y="40"/>
                </a:cubicBezTo>
                <a:cubicBezTo>
                  <a:pt x="49" y="29"/>
                  <a:pt x="49" y="29"/>
                  <a:pt x="49" y="29"/>
                </a:cubicBezTo>
                <a:cubicBezTo>
                  <a:pt x="51" y="29"/>
                  <a:pt x="53" y="28"/>
                  <a:pt x="53" y="26"/>
                </a:cubicBezTo>
                <a:cubicBezTo>
                  <a:pt x="53" y="24"/>
                  <a:pt x="51" y="22"/>
                  <a:pt x="49" y="22"/>
                </a:cubicBezTo>
                <a:cubicBezTo>
                  <a:pt x="49" y="0"/>
                  <a:pt x="49" y="0"/>
                  <a:pt x="49" y="0"/>
                </a:cubicBezTo>
                <a:cubicBezTo>
                  <a:pt x="53" y="0"/>
                  <a:pt x="57" y="0"/>
                  <a:pt x="60" y="1"/>
                </a:cubicBezTo>
                <a:lnTo>
                  <a:pt x="60" y="13"/>
                </a:lnTo>
                <a:close/>
                <a:moveTo>
                  <a:pt x="49" y="104"/>
                </a:moveTo>
                <a:cubicBezTo>
                  <a:pt x="45" y="104"/>
                  <a:pt x="42" y="104"/>
                  <a:pt x="38" y="103"/>
                </a:cubicBezTo>
                <a:cubicBezTo>
                  <a:pt x="38" y="91"/>
                  <a:pt x="38" y="91"/>
                  <a:pt x="38" y="91"/>
                </a:cubicBezTo>
                <a:cubicBezTo>
                  <a:pt x="38" y="90"/>
                  <a:pt x="37" y="90"/>
                  <a:pt x="37" y="90"/>
                </a:cubicBezTo>
                <a:cubicBezTo>
                  <a:pt x="37" y="77"/>
                  <a:pt x="37" y="77"/>
                  <a:pt x="37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8" y="73"/>
                </a:cubicBezTo>
                <a:cubicBezTo>
                  <a:pt x="37" y="73"/>
                  <a:pt x="37" y="73"/>
                  <a:pt x="37" y="73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31"/>
                  <a:pt x="37" y="31"/>
                  <a:pt x="37" y="30"/>
                </a:cubicBezTo>
                <a:cubicBezTo>
                  <a:pt x="38" y="29"/>
                  <a:pt x="38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8" y="13"/>
                  <a:pt x="38" y="13"/>
                </a:cubicBezTo>
                <a:cubicBezTo>
                  <a:pt x="38" y="1"/>
                  <a:pt x="38" y="1"/>
                  <a:pt x="38" y="1"/>
                </a:cubicBezTo>
                <a:cubicBezTo>
                  <a:pt x="42" y="0"/>
                  <a:pt x="45" y="0"/>
                  <a:pt x="49" y="0"/>
                </a:cubicBezTo>
                <a:cubicBezTo>
                  <a:pt x="49" y="22"/>
                  <a:pt x="49" y="22"/>
                  <a:pt x="49" y="22"/>
                </a:cubicBezTo>
                <a:cubicBezTo>
                  <a:pt x="47" y="22"/>
                  <a:pt x="46" y="24"/>
                  <a:pt x="46" y="26"/>
                </a:cubicBezTo>
                <a:cubicBezTo>
                  <a:pt x="46" y="28"/>
                  <a:pt x="47" y="29"/>
                  <a:pt x="49" y="29"/>
                </a:cubicBezTo>
                <a:cubicBezTo>
                  <a:pt x="49" y="40"/>
                  <a:pt x="49" y="40"/>
                  <a:pt x="49" y="40"/>
                </a:cubicBezTo>
                <a:cubicBezTo>
                  <a:pt x="42" y="40"/>
                  <a:pt x="37" y="45"/>
                  <a:pt x="37" y="52"/>
                </a:cubicBezTo>
                <a:cubicBezTo>
                  <a:pt x="37" y="59"/>
                  <a:pt x="42" y="64"/>
                  <a:pt x="49" y="64"/>
                </a:cubicBezTo>
                <a:cubicBezTo>
                  <a:pt x="49" y="75"/>
                  <a:pt x="49" y="75"/>
                  <a:pt x="49" y="75"/>
                </a:cubicBezTo>
                <a:cubicBezTo>
                  <a:pt x="47" y="75"/>
                  <a:pt x="46" y="76"/>
                  <a:pt x="46" y="78"/>
                </a:cubicBezTo>
                <a:cubicBezTo>
                  <a:pt x="46" y="80"/>
                  <a:pt x="47" y="82"/>
                  <a:pt x="49" y="82"/>
                </a:cubicBezTo>
                <a:lnTo>
                  <a:pt x="49" y="104"/>
                </a:lnTo>
                <a:close/>
                <a:moveTo>
                  <a:pt x="37" y="90"/>
                </a:moveTo>
                <a:cubicBezTo>
                  <a:pt x="33" y="89"/>
                  <a:pt x="30" y="87"/>
                  <a:pt x="26" y="85"/>
                </a:cubicBezTo>
                <a:cubicBezTo>
                  <a:pt x="26" y="69"/>
                  <a:pt x="26" y="69"/>
                  <a:pt x="26" y="69"/>
                </a:cubicBezTo>
                <a:cubicBezTo>
                  <a:pt x="27" y="69"/>
                  <a:pt x="28" y="68"/>
                  <a:pt x="28" y="68"/>
                </a:cubicBezTo>
                <a:cubicBezTo>
                  <a:pt x="30" y="67"/>
                  <a:pt x="30" y="65"/>
                  <a:pt x="29" y="63"/>
                </a:cubicBezTo>
                <a:cubicBezTo>
                  <a:pt x="29" y="62"/>
                  <a:pt x="28" y="62"/>
                  <a:pt x="26" y="62"/>
                </a:cubicBezTo>
                <a:cubicBezTo>
                  <a:pt x="26" y="42"/>
                  <a:pt x="26" y="42"/>
                  <a:pt x="26" y="42"/>
                </a:cubicBezTo>
                <a:cubicBezTo>
                  <a:pt x="28" y="42"/>
                  <a:pt x="29" y="42"/>
                  <a:pt x="29" y="41"/>
                </a:cubicBezTo>
                <a:cubicBezTo>
                  <a:pt x="30" y="39"/>
                  <a:pt x="30" y="37"/>
                  <a:pt x="28" y="36"/>
                </a:cubicBezTo>
                <a:cubicBezTo>
                  <a:pt x="28" y="35"/>
                  <a:pt x="27" y="35"/>
                  <a:pt x="26" y="35"/>
                </a:cubicBezTo>
                <a:cubicBezTo>
                  <a:pt x="26" y="19"/>
                  <a:pt x="26" y="19"/>
                  <a:pt x="26" y="19"/>
                </a:cubicBezTo>
                <a:cubicBezTo>
                  <a:pt x="30" y="17"/>
                  <a:pt x="33" y="15"/>
                  <a:pt x="37" y="14"/>
                </a:cubicBezTo>
                <a:cubicBezTo>
                  <a:pt x="37" y="28"/>
                  <a:pt x="37" y="28"/>
                  <a:pt x="37" y="28"/>
                </a:cubicBezTo>
                <a:cubicBezTo>
                  <a:pt x="35" y="27"/>
                  <a:pt x="34" y="27"/>
                  <a:pt x="34" y="28"/>
                </a:cubicBezTo>
                <a:cubicBezTo>
                  <a:pt x="33" y="29"/>
                  <a:pt x="33" y="31"/>
                  <a:pt x="35" y="31"/>
                </a:cubicBezTo>
                <a:cubicBezTo>
                  <a:pt x="35" y="32"/>
                  <a:pt x="36" y="32"/>
                  <a:pt x="37" y="31"/>
                </a:cubicBezTo>
                <a:cubicBezTo>
                  <a:pt x="37" y="73"/>
                  <a:pt x="37" y="73"/>
                  <a:pt x="37" y="73"/>
                </a:cubicBezTo>
                <a:cubicBezTo>
                  <a:pt x="36" y="73"/>
                  <a:pt x="35" y="73"/>
                  <a:pt x="35" y="74"/>
                </a:cubicBezTo>
                <a:cubicBezTo>
                  <a:pt x="34" y="75"/>
                  <a:pt x="34" y="76"/>
                  <a:pt x="35" y="77"/>
                </a:cubicBezTo>
                <a:cubicBezTo>
                  <a:pt x="36" y="77"/>
                  <a:pt x="36" y="77"/>
                  <a:pt x="37" y="77"/>
                </a:cubicBezTo>
                <a:lnTo>
                  <a:pt x="37" y="90"/>
                </a:lnTo>
                <a:close/>
                <a:moveTo>
                  <a:pt x="26" y="85"/>
                </a:moveTo>
                <a:cubicBezTo>
                  <a:pt x="25" y="84"/>
                  <a:pt x="24" y="83"/>
                  <a:pt x="23" y="82"/>
                </a:cubicBezTo>
                <a:cubicBezTo>
                  <a:pt x="23" y="66"/>
                  <a:pt x="23" y="66"/>
                  <a:pt x="23" y="66"/>
                </a:cubicBezTo>
                <a:cubicBezTo>
                  <a:pt x="23" y="66"/>
                  <a:pt x="23" y="66"/>
                  <a:pt x="23" y="67"/>
                </a:cubicBezTo>
                <a:cubicBezTo>
                  <a:pt x="24" y="68"/>
                  <a:pt x="25" y="69"/>
                  <a:pt x="26" y="69"/>
                </a:cubicBezTo>
                <a:cubicBezTo>
                  <a:pt x="26" y="85"/>
                  <a:pt x="26" y="85"/>
                  <a:pt x="26" y="85"/>
                </a:cubicBezTo>
                <a:close/>
                <a:moveTo>
                  <a:pt x="23" y="21"/>
                </a:moveTo>
                <a:cubicBezTo>
                  <a:pt x="24" y="21"/>
                  <a:pt x="25" y="20"/>
                  <a:pt x="26" y="19"/>
                </a:cubicBezTo>
                <a:cubicBezTo>
                  <a:pt x="26" y="35"/>
                  <a:pt x="26" y="35"/>
                  <a:pt x="26" y="35"/>
                </a:cubicBezTo>
                <a:cubicBezTo>
                  <a:pt x="25" y="35"/>
                  <a:pt x="24" y="36"/>
                  <a:pt x="23" y="37"/>
                </a:cubicBezTo>
                <a:cubicBezTo>
                  <a:pt x="23" y="37"/>
                  <a:pt x="23" y="38"/>
                  <a:pt x="23" y="38"/>
                </a:cubicBezTo>
                <a:cubicBezTo>
                  <a:pt x="23" y="21"/>
                  <a:pt x="23" y="21"/>
                  <a:pt x="23" y="21"/>
                </a:cubicBezTo>
                <a:close/>
                <a:moveTo>
                  <a:pt x="26" y="42"/>
                </a:moveTo>
                <a:cubicBezTo>
                  <a:pt x="26" y="62"/>
                  <a:pt x="26" y="62"/>
                  <a:pt x="26" y="62"/>
                </a:cubicBezTo>
                <a:cubicBezTo>
                  <a:pt x="26" y="62"/>
                  <a:pt x="25" y="62"/>
                  <a:pt x="25" y="62"/>
                </a:cubicBezTo>
                <a:cubicBezTo>
                  <a:pt x="24" y="63"/>
                  <a:pt x="23" y="64"/>
                  <a:pt x="23" y="65"/>
                </a:cubicBezTo>
                <a:cubicBezTo>
                  <a:pt x="23" y="55"/>
                  <a:pt x="23" y="55"/>
                  <a:pt x="23" y="55"/>
                </a:cubicBezTo>
                <a:cubicBezTo>
                  <a:pt x="24" y="55"/>
                  <a:pt x="24" y="54"/>
                  <a:pt x="25" y="54"/>
                </a:cubicBezTo>
                <a:cubicBezTo>
                  <a:pt x="25" y="52"/>
                  <a:pt x="25" y="51"/>
                  <a:pt x="24" y="51"/>
                </a:cubicBezTo>
                <a:cubicBezTo>
                  <a:pt x="24" y="50"/>
                  <a:pt x="23" y="50"/>
                  <a:pt x="23" y="50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40"/>
                  <a:pt x="24" y="41"/>
                  <a:pt x="25" y="42"/>
                </a:cubicBezTo>
                <a:cubicBezTo>
                  <a:pt x="25" y="42"/>
                  <a:pt x="26" y="42"/>
                  <a:pt x="26" y="42"/>
                </a:cubicBezTo>
                <a:close/>
                <a:moveTo>
                  <a:pt x="23" y="82"/>
                </a:moveTo>
                <a:cubicBezTo>
                  <a:pt x="22" y="82"/>
                  <a:pt x="22" y="81"/>
                  <a:pt x="21" y="81"/>
                </a:cubicBezTo>
                <a:cubicBezTo>
                  <a:pt x="11" y="87"/>
                  <a:pt x="11" y="87"/>
                  <a:pt x="11" y="87"/>
                </a:cubicBezTo>
                <a:cubicBezTo>
                  <a:pt x="8" y="84"/>
                  <a:pt x="6" y="81"/>
                  <a:pt x="4" y="78"/>
                </a:cubicBezTo>
                <a:cubicBezTo>
                  <a:pt x="2" y="75"/>
                  <a:pt x="1" y="71"/>
                  <a:pt x="0" y="68"/>
                </a:cubicBezTo>
                <a:cubicBezTo>
                  <a:pt x="10" y="62"/>
                  <a:pt x="10" y="62"/>
                  <a:pt x="10" y="62"/>
                </a:cubicBezTo>
                <a:cubicBezTo>
                  <a:pt x="9" y="59"/>
                  <a:pt x="9" y="55"/>
                  <a:pt x="9" y="52"/>
                </a:cubicBezTo>
                <a:cubicBezTo>
                  <a:pt x="9" y="49"/>
                  <a:pt x="9" y="45"/>
                  <a:pt x="10" y="42"/>
                </a:cubicBezTo>
                <a:cubicBezTo>
                  <a:pt x="0" y="36"/>
                  <a:pt x="0" y="36"/>
                  <a:pt x="0" y="36"/>
                </a:cubicBezTo>
                <a:cubicBezTo>
                  <a:pt x="1" y="32"/>
                  <a:pt x="2" y="29"/>
                  <a:pt x="4" y="26"/>
                </a:cubicBezTo>
                <a:cubicBezTo>
                  <a:pt x="6" y="23"/>
                  <a:pt x="8" y="20"/>
                  <a:pt x="11" y="17"/>
                </a:cubicBezTo>
                <a:cubicBezTo>
                  <a:pt x="21" y="23"/>
                  <a:pt x="21" y="23"/>
                  <a:pt x="21" y="23"/>
                </a:cubicBezTo>
                <a:cubicBezTo>
                  <a:pt x="22" y="23"/>
                  <a:pt x="22" y="22"/>
                  <a:pt x="23" y="21"/>
                </a:cubicBezTo>
                <a:cubicBezTo>
                  <a:pt x="23" y="38"/>
                  <a:pt x="23" y="38"/>
                  <a:pt x="23" y="38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50"/>
                  <a:pt x="23" y="50"/>
                  <a:pt x="23" y="50"/>
                </a:cubicBezTo>
                <a:cubicBezTo>
                  <a:pt x="22" y="50"/>
                  <a:pt x="21" y="51"/>
                  <a:pt x="21" y="51"/>
                </a:cubicBezTo>
                <a:cubicBezTo>
                  <a:pt x="20" y="52"/>
                  <a:pt x="21" y="54"/>
                  <a:pt x="22" y="54"/>
                </a:cubicBezTo>
                <a:cubicBezTo>
                  <a:pt x="22" y="55"/>
                  <a:pt x="23" y="55"/>
                  <a:pt x="23" y="5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65"/>
                  <a:pt x="23" y="65"/>
                  <a:pt x="23" y="66"/>
                </a:cubicBezTo>
                <a:lnTo>
                  <a:pt x="23" y="82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58" name="Freeform 27"/>
          <p:cNvSpPr>
            <a:spLocks noEditPoints="1"/>
          </p:cNvSpPr>
          <p:nvPr/>
        </p:nvSpPr>
        <p:spPr bwMode="auto">
          <a:xfrm>
            <a:off x="7164978" y="2611769"/>
            <a:ext cx="436745" cy="440945"/>
          </a:xfrm>
          <a:custGeom>
            <a:avLst/>
            <a:gdLst>
              <a:gd name="T0" fmla="*/ 50 w 64"/>
              <a:gd name="T1" fmla="*/ 58 h 64"/>
              <a:gd name="T2" fmla="*/ 43 w 64"/>
              <a:gd name="T3" fmla="*/ 54 h 64"/>
              <a:gd name="T4" fmla="*/ 43 w 64"/>
              <a:gd name="T5" fmla="*/ 62 h 64"/>
              <a:gd name="T6" fmla="*/ 37 w 64"/>
              <a:gd name="T7" fmla="*/ 56 h 64"/>
              <a:gd name="T8" fmla="*/ 35 w 64"/>
              <a:gd name="T9" fmla="*/ 64 h 64"/>
              <a:gd name="T10" fmla="*/ 32 w 64"/>
              <a:gd name="T11" fmla="*/ 47 h 64"/>
              <a:gd name="T12" fmla="*/ 32 w 64"/>
              <a:gd name="T13" fmla="*/ 18 h 64"/>
              <a:gd name="T14" fmla="*/ 35 w 64"/>
              <a:gd name="T15" fmla="*/ 1 h 64"/>
              <a:gd name="T16" fmla="*/ 37 w 64"/>
              <a:gd name="T17" fmla="*/ 9 h 64"/>
              <a:gd name="T18" fmla="*/ 43 w 64"/>
              <a:gd name="T19" fmla="*/ 2 h 64"/>
              <a:gd name="T20" fmla="*/ 43 w 64"/>
              <a:gd name="T21" fmla="*/ 11 h 64"/>
              <a:gd name="T22" fmla="*/ 50 w 64"/>
              <a:gd name="T23" fmla="*/ 6 h 64"/>
              <a:gd name="T24" fmla="*/ 55 w 64"/>
              <a:gd name="T25" fmla="*/ 10 h 64"/>
              <a:gd name="T26" fmla="*/ 51 w 64"/>
              <a:gd name="T27" fmla="*/ 18 h 64"/>
              <a:gd name="T28" fmla="*/ 59 w 64"/>
              <a:gd name="T29" fmla="*/ 16 h 64"/>
              <a:gd name="T30" fmla="*/ 54 w 64"/>
              <a:gd name="T31" fmla="*/ 23 h 64"/>
              <a:gd name="T32" fmla="*/ 63 w 64"/>
              <a:gd name="T33" fmla="*/ 24 h 64"/>
              <a:gd name="T34" fmla="*/ 64 w 64"/>
              <a:gd name="T35" fmla="*/ 30 h 64"/>
              <a:gd name="T36" fmla="*/ 56 w 64"/>
              <a:gd name="T37" fmla="*/ 32 h 64"/>
              <a:gd name="T38" fmla="*/ 64 w 64"/>
              <a:gd name="T39" fmla="*/ 35 h 64"/>
              <a:gd name="T40" fmla="*/ 63 w 64"/>
              <a:gd name="T41" fmla="*/ 41 h 64"/>
              <a:gd name="T42" fmla="*/ 54 w 64"/>
              <a:gd name="T43" fmla="*/ 42 h 64"/>
              <a:gd name="T44" fmla="*/ 59 w 64"/>
              <a:gd name="T45" fmla="*/ 48 h 64"/>
              <a:gd name="T46" fmla="*/ 51 w 64"/>
              <a:gd name="T47" fmla="*/ 47 h 64"/>
              <a:gd name="T48" fmla="*/ 55 w 64"/>
              <a:gd name="T49" fmla="*/ 55 h 64"/>
              <a:gd name="T50" fmla="*/ 32 w 64"/>
              <a:gd name="T51" fmla="*/ 64 h 64"/>
              <a:gd name="T52" fmla="*/ 29 w 64"/>
              <a:gd name="T53" fmla="*/ 56 h 64"/>
              <a:gd name="T54" fmla="*/ 24 w 64"/>
              <a:gd name="T55" fmla="*/ 63 h 64"/>
              <a:gd name="T56" fmla="*/ 18 w 64"/>
              <a:gd name="T57" fmla="*/ 61 h 64"/>
              <a:gd name="T58" fmla="*/ 19 w 64"/>
              <a:gd name="T59" fmla="*/ 53 h 64"/>
              <a:gd name="T60" fmla="*/ 11 w 64"/>
              <a:gd name="T61" fmla="*/ 57 h 64"/>
              <a:gd name="T62" fmla="*/ 14 w 64"/>
              <a:gd name="T63" fmla="*/ 49 h 64"/>
              <a:gd name="T64" fmla="*/ 6 w 64"/>
              <a:gd name="T65" fmla="*/ 51 h 64"/>
              <a:gd name="T66" fmla="*/ 3 w 64"/>
              <a:gd name="T67" fmla="*/ 46 h 64"/>
              <a:gd name="T68" fmla="*/ 9 w 64"/>
              <a:gd name="T69" fmla="*/ 39 h 64"/>
              <a:gd name="T70" fmla="*/ 1 w 64"/>
              <a:gd name="T71" fmla="*/ 38 h 64"/>
              <a:gd name="T72" fmla="*/ 8 w 64"/>
              <a:gd name="T73" fmla="*/ 33 h 64"/>
              <a:gd name="T74" fmla="*/ 8 w 64"/>
              <a:gd name="T75" fmla="*/ 31 h 64"/>
              <a:gd name="T76" fmla="*/ 1 w 64"/>
              <a:gd name="T77" fmla="*/ 27 h 64"/>
              <a:gd name="T78" fmla="*/ 9 w 64"/>
              <a:gd name="T79" fmla="*/ 25 h 64"/>
              <a:gd name="T80" fmla="*/ 3 w 64"/>
              <a:gd name="T81" fmla="*/ 19 h 64"/>
              <a:gd name="T82" fmla="*/ 6 w 64"/>
              <a:gd name="T83" fmla="*/ 14 h 64"/>
              <a:gd name="T84" fmla="*/ 14 w 64"/>
              <a:gd name="T85" fmla="*/ 16 h 64"/>
              <a:gd name="T86" fmla="*/ 11 w 64"/>
              <a:gd name="T87" fmla="*/ 8 h 64"/>
              <a:gd name="T88" fmla="*/ 19 w 64"/>
              <a:gd name="T89" fmla="*/ 12 h 64"/>
              <a:gd name="T90" fmla="*/ 18 w 64"/>
              <a:gd name="T91" fmla="*/ 4 h 64"/>
              <a:gd name="T92" fmla="*/ 24 w 64"/>
              <a:gd name="T93" fmla="*/ 1 h 64"/>
              <a:gd name="T94" fmla="*/ 29 w 64"/>
              <a:gd name="T95" fmla="*/ 8 h 64"/>
              <a:gd name="T96" fmla="*/ 32 w 64"/>
              <a:gd name="T97" fmla="*/ 0 h 64"/>
              <a:gd name="T98" fmla="*/ 17 w 64"/>
              <a:gd name="T99" fmla="*/ 32 h 64"/>
              <a:gd name="T100" fmla="*/ 32 w 64"/>
              <a:gd name="T101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4" h="64">
                <a:moveTo>
                  <a:pt x="52" y="57"/>
                </a:moveTo>
                <a:cubicBezTo>
                  <a:pt x="52" y="57"/>
                  <a:pt x="51" y="58"/>
                  <a:pt x="50" y="58"/>
                </a:cubicBezTo>
                <a:cubicBezTo>
                  <a:pt x="45" y="53"/>
                  <a:pt x="45" y="53"/>
                  <a:pt x="45" y="53"/>
                </a:cubicBezTo>
                <a:cubicBezTo>
                  <a:pt x="44" y="53"/>
                  <a:pt x="44" y="53"/>
                  <a:pt x="43" y="54"/>
                </a:cubicBezTo>
                <a:cubicBezTo>
                  <a:pt x="46" y="61"/>
                  <a:pt x="46" y="61"/>
                  <a:pt x="46" y="61"/>
                </a:cubicBezTo>
                <a:cubicBezTo>
                  <a:pt x="45" y="61"/>
                  <a:pt x="44" y="62"/>
                  <a:pt x="43" y="62"/>
                </a:cubicBezTo>
                <a:cubicBezTo>
                  <a:pt x="42" y="63"/>
                  <a:pt x="41" y="63"/>
                  <a:pt x="40" y="63"/>
                </a:cubicBezTo>
                <a:cubicBezTo>
                  <a:pt x="37" y="56"/>
                  <a:pt x="37" y="56"/>
                  <a:pt x="37" y="56"/>
                </a:cubicBezTo>
                <a:cubicBezTo>
                  <a:pt x="36" y="56"/>
                  <a:pt x="36" y="56"/>
                  <a:pt x="35" y="56"/>
                </a:cubicBezTo>
                <a:cubicBezTo>
                  <a:pt x="35" y="64"/>
                  <a:pt x="35" y="64"/>
                  <a:pt x="35" y="64"/>
                </a:cubicBezTo>
                <a:cubicBezTo>
                  <a:pt x="34" y="64"/>
                  <a:pt x="33" y="64"/>
                  <a:pt x="32" y="64"/>
                </a:cubicBezTo>
                <a:cubicBezTo>
                  <a:pt x="32" y="47"/>
                  <a:pt x="32" y="47"/>
                  <a:pt x="32" y="47"/>
                </a:cubicBezTo>
                <a:cubicBezTo>
                  <a:pt x="40" y="47"/>
                  <a:pt x="46" y="40"/>
                  <a:pt x="46" y="32"/>
                </a:cubicBezTo>
                <a:cubicBezTo>
                  <a:pt x="46" y="24"/>
                  <a:pt x="40" y="18"/>
                  <a:pt x="32" y="18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4" y="0"/>
                  <a:pt x="35" y="1"/>
                </a:cubicBezTo>
                <a:cubicBezTo>
                  <a:pt x="35" y="8"/>
                  <a:pt x="35" y="8"/>
                  <a:pt x="35" y="8"/>
                </a:cubicBezTo>
                <a:cubicBezTo>
                  <a:pt x="36" y="8"/>
                  <a:pt x="36" y="9"/>
                  <a:pt x="37" y="9"/>
                </a:cubicBezTo>
                <a:cubicBezTo>
                  <a:pt x="40" y="1"/>
                  <a:pt x="40" y="1"/>
                  <a:pt x="40" y="1"/>
                </a:cubicBezTo>
                <a:cubicBezTo>
                  <a:pt x="41" y="2"/>
                  <a:pt x="42" y="2"/>
                  <a:pt x="43" y="2"/>
                </a:cubicBezTo>
                <a:cubicBezTo>
                  <a:pt x="44" y="3"/>
                  <a:pt x="45" y="3"/>
                  <a:pt x="46" y="4"/>
                </a:cubicBezTo>
                <a:cubicBezTo>
                  <a:pt x="43" y="11"/>
                  <a:pt x="43" y="11"/>
                  <a:pt x="43" y="11"/>
                </a:cubicBezTo>
                <a:cubicBezTo>
                  <a:pt x="44" y="11"/>
                  <a:pt x="44" y="12"/>
                  <a:pt x="45" y="12"/>
                </a:cubicBezTo>
                <a:cubicBezTo>
                  <a:pt x="50" y="6"/>
                  <a:pt x="50" y="6"/>
                  <a:pt x="50" y="6"/>
                </a:cubicBezTo>
                <a:cubicBezTo>
                  <a:pt x="51" y="7"/>
                  <a:pt x="52" y="7"/>
                  <a:pt x="52" y="8"/>
                </a:cubicBezTo>
                <a:cubicBezTo>
                  <a:pt x="53" y="9"/>
                  <a:pt x="54" y="9"/>
                  <a:pt x="55" y="10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6"/>
                  <a:pt x="51" y="17"/>
                  <a:pt x="51" y="18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15"/>
                  <a:pt x="59" y="15"/>
                  <a:pt x="59" y="16"/>
                </a:cubicBezTo>
                <a:cubicBezTo>
                  <a:pt x="60" y="17"/>
                  <a:pt x="60" y="18"/>
                  <a:pt x="61" y="19"/>
                </a:cubicBezTo>
                <a:cubicBezTo>
                  <a:pt x="54" y="23"/>
                  <a:pt x="54" y="23"/>
                  <a:pt x="54" y="23"/>
                </a:cubicBezTo>
                <a:cubicBezTo>
                  <a:pt x="54" y="24"/>
                  <a:pt x="55" y="24"/>
                  <a:pt x="55" y="25"/>
                </a:cubicBezTo>
                <a:cubicBezTo>
                  <a:pt x="63" y="24"/>
                  <a:pt x="63" y="24"/>
                  <a:pt x="63" y="24"/>
                </a:cubicBezTo>
                <a:cubicBezTo>
                  <a:pt x="63" y="25"/>
                  <a:pt x="63" y="26"/>
                  <a:pt x="63" y="27"/>
                </a:cubicBezTo>
                <a:cubicBezTo>
                  <a:pt x="63" y="28"/>
                  <a:pt x="64" y="29"/>
                  <a:pt x="64" y="30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2"/>
                  <a:pt x="56" y="32"/>
                </a:cubicBezTo>
                <a:cubicBezTo>
                  <a:pt x="56" y="33"/>
                  <a:pt x="56" y="33"/>
                  <a:pt x="56" y="33"/>
                </a:cubicBezTo>
                <a:cubicBezTo>
                  <a:pt x="64" y="35"/>
                  <a:pt x="64" y="35"/>
                  <a:pt x="64" y="35"/>
                </a:cubicBezTo>
                <a:cubicBezTo>
                  <a:pt x="64" y="36"/>
                  <a:pt x="63" y="37"/>
                  <a:pt x="63" y="38"/>
                </a:cubicBezTo>
                <a:cubicBezTo>
                  <a:pt x="63" y="39"/>
                  <a:pt x="63" y="40"/>
                  <a:pt x="63" y="41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40"/>
                  <a:pt x="54" y="41"/>
                  <a:pt x="54" y="42"/>
                </a:cubicBezTo>
                <a:cubicBezTo>
                  <a:pt x="61" y="46"/>
                  <a:pt x="61" y="46"/>
                  <a:pt x="61" y="46"/>
                </a:cubicBezTo>
                <a:cubicBezTo>
                  <a:pt x="60" y="46"/>
                  <a:pt x="60" y="47"/>
                  <a:pt x="59" y="48"/>
                </a:cubicBezTo>
                <a:cubicBezTo>
                  <a:pt x="59" y="49"/>
                  <a:pt x="58" y="50"/>
                  <a:pt x="58" y="51"/>
                </a:cubicBezTo>
                <a:cubicBezTo>
                  <a:pt x="51" y="47"/>
                  <a:pt x="51" y="47"/>
                  <a:pt x="51" y="47"/>
                </a:cubicBezTo>
                <a:cubicBezTo>
                  <a:pt x="51" y="47"/>
                  <a:pt x="50" y="48"/>
                  <a:pt x="50" y="49"/>
                </a:cubicBezTo>
                <a:cubicBezTo>
                  <a:pt x="55" y="55"/>
                  <a:pt x="55" y="55"/>
                  <a:pt x="55" y="55"/>
                </a:cubicBezTo>
                <a:cubicBezTo>
                  <a:pt x="54" y="55"/>
                  <a:pt x="53" y="56"/>
                  <a:pt x="52" y="57"/>
                </a:cubicBezTo>
                <a:close/>
                <a:moveTo>
                  <a:pt x="32" y="64"/>
                </a:moveTo>
                <a:cubicBezTo>
                  <a:pt x="31" y="64"/>
                  <a:pt x="30" y="64"/>
                  <a:pt x="29" y="64"/>
                </a:cubicBezTo>
                <a:cubicBezTo>
                  <a:pt x="29" y="56"/>
                  <a:pt x="29" y="56"/>
                  <a:pt x="29" y="56"/>
                </a:cubicBezTo>
                <a:cubicBezTo>
                  <a:pt x="28" y="56"/>
                  <a:pt x="27" y="56"/>
                  <a:pt x="27" y="56"/>
                </a:cubicBezTo>
                <a:cubicBezTo>
                  <a:pt x="24" y="63"/>
                  <a:pt x="24" y="63"/>
                  <a:pt x="24" y="63"/>
                </a:cubicBezTo>
                <a:cubicBezTo>
                  <a:pt x="23" y="63"/>
                  <a:pt x="22" y="63"/>
                  <a:pt x="21" y="62"/>
                </a:cubicBezTo>
                <a:cubicBezTo>
                  <a:pt x="20" y="62"/>
                  <a:pt x="19" y="61"/>
                  <a:pt x="18" y="61"/>
                </a:cubicBezTo>
                <a:cubicBezTo>
                  <a:pt x="21" y="54"/>
                  <a:pt x="21" y="54"/>
                  <a:pt x="21" y="54"/>
                </a:cubicBezTo>
                <a:cubicBezTo>
                  <a:pt x="20" y="53"/>
                  <a:pt x="19" y="53"/>
                  <a:pt x="19" y="53"/>
                </a:cubicBezTo>
                <a:cubicBezTo>
                  <a:pt x="14" y="58"/>
                  <a:pt x="14" y="58"/>
                  <a:pt x="14" y="58"/>
                </a:cubicBezTo>
                <a:cubicBezTo>
                  <a:pt x="13" y="58"/>
                  <a:pt x="12" y="57"/>
                  <a:pt x="11" y="57"/>
                </a:cubicBezTo>
                <a:cubicBezTo>
                  <a:pt x="11" y="56"/>
                  <a:pt x="10" y="55"/>
                  <a:pt x="9" y="55"/>
                </a:cubicBezTo>
                <a:cubicBezTo>
                  <a:pt x="14" y="49"/>
                  <a:pt x="14" y="49"/>
                  <a:pt x="14" y="49"/>
                </a:cubicBezTo>
                <a:cubicBezTo>
                  <a:pt x="14" y="48"/>
                  <a:pt x="13" y="47"/>
                  <a:pt x="13" y="47"/>
                </a:cubicBezTo>
                <a:cubicBezTo>
                  <a:pt x="6" y="51"/>
                  <a:pt x="6" y="51"/>
                  <a:pt x="6" y="51"/>
                </a:cubicBezTo>
                <a:cubicBezTo>
                  <a:pt x="5" y="50"/>
                  <a:pt x="5" y="49"/>
                  <a:pt x="4" y="48"/>
                </a:cubicBezTo>
                <a:cubicBezTo>
                  <a:pt x="4" y="47"/>
                  <a:pt x="3" y="46"/>
                  <a:pt x="3" y="46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1"/>
                  <a:pt x="9" y="40"/>
                  <a:pt x="9" y="39"/>
                </a:cubicBezTo>
                <a:cubicBezTo>
                  <a:pt x="1" y="41"/>
                  <a:pt x="1" y="41"/>
                  <a:pt x="1" y="41"/>
                </a:cubicBezTo>
                <a:cubicBezTo>
                  <a:pt x="1" y="40"/>
                  <a:pt x="1" y="39"/>
                  <a:pt x="1" y="38"/>
                </a:cubicBezTo>
                <a:cubicBezTo>
                  <a:pt x="0" y="37"/>
                  <a:pt x="0" y="36"/>
                  <a:pt x="0" y="35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2"/>
                </a:cubicBezTo>
                <a:cubicBezTo>
                  <a:pt x="8" y="32"/>
                  <a:pt x="8" y="31"/>
                  <a:pt x="8" y="3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9"/>
                  <a:pt x="0" y="28"/>
                  <a:pt x="1" y="27"/>
                </a:cubicBezTo>
                <a:cubicBezTo>
                  <a:pt x="1" y="26"/>
                  <a:pt x="1" y="25"/>
                  <a:pt x="1" y="24"/>
                </a:cubicBezTo>
                <a:cubicBezTo>
                  <a:pt x="9" y="25"/>
                  <a:pt x="9" y="25"/>
                  <a:pt x="9" y="25"/>
                </a:cubicBezTo>
                <a:cubicBezTo>
                  <a:pt x="9" y="24"/>
                  <a:pt x="9" y="24"/>
                  <a:pt x="10" y="23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8"/>
                  <a:pt x="4" y="17"/>
                  <a:pt x="4" y="16"/>
                </a:cubicBezTo>
                <a:cubicBezTo>
                  <a:pt x="5" y="15"/>
                  <a:pt x="5" y="15"/>
                  <a:pt x="6" y="14"/>
                </a:cubicBezTo>
                <a:cubicBezTo>
                  <a:pt x="13" y="18"/>
                  <a:pt x="13" y="18"/>
                  <a:pt x="13" y="18"/>
                </a:cubicBezTo>
                <a:cubicBezTo>
                  <a:pt x="13" y="17"/>
                  <a:pt x="14" y="16"/>
                  <a:pt x="14" y="16"/>
                </a:cubicBezTo>
                <a:cubicBezTo>
                  <a:pt x="9" y="10"/>
                  <a:pt x="9" y="10"/>
                  <a:pt x="9" y="10"/>
                </a:cubicBezTo>
                <a:cubicBezTo>
                  <a:pt x="10" y="9"/>
                  <a:pt x="11" y="9"/>
                  <a:pt x="11" y="8"/>
                </a:cubicBezTo>
                <a:cubicBezTo>
                  <a:pt x="12" y="7"/>
                  <a:pt x="13" y="7"/>
                  <a:pt x="14" y="6"/>
                </a:cubicBez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20" y="11"/>
                  <a:pt x="21" y="11"/>
                </a:cubicBezTo>
                <a:cubicBezTo>
                  <a:pt x="18" y="4"/>
                  <a:pt x="18" y="4"/>
                  <a:pt x="18" y="4"/>
                </a:cubicBezTo>
                <a:cubicBezTo>
                  <a:pt x="19" y="3"/>
                  <a:pt x="20" y="3"/>
                  <a:pt x="21" y="2"/>
                </a:cubicBezTo>
                <a:cubicBezTo>
                  <a:pt x="22" y="2"/>
                  <a:pt x="23" y="2"/>
                  <a:pt x="24" y="1"/>
                </a:cubicBezTo>
                <a:cubicBezTo>
                  <a:pt x="27" y="9"/>
                  <a:pt x="27" y="9"/>
                  <a:pt x="27" y="9"/>
                </a:cubicBezTo>
                <a:cubicBezTo>
                  <a:pt x="27" y="9"/>
                  <a:pt x="28" y="8"/>
                  <a:pt x="29" y="8"/>
                </a:cubicBezTo>
                <a:cubicBezTo>
                  <a:pt x="29" y="1"/>
                  <a:pt x="29" y="1"/>
                  <a:pt x="29" y="1"/>
                </a:cubicBezTo>
                <a:cubicBezTo>
                  <a:pt x="30" y="0"/>
                  <a:pt x="31" y="0"/>
                  <a:pt x="32" y="0"/>
                </a:cubicBezTo>
                <a:cubicBezTo>
                  <a:pt x="32" y="18"/>
                  <a:pt x="32" y="18"/>
                  <a:pt x="32" y="18"/>
                </a:cubicBezTo>
                <a:cubicBezTo>
                  <a:pt x="24" y="18"/>
                  <a:pt x="17" y="24"/>
                  <a:pt x="17" y="32"/>
                </a:cubicBezTo>
                <a:cubicBezTo>
                  <a:pt x="17" y="40"/>
                  <a:pt x="24" y="47"/>
                  <a:pt x="32" y="47"/>
                </a:cubicBezTo>
                <a:lnTo>
                  <a:pt x="32" y="6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59" name="Freeform 28"/>
          <p:cNvSpPr>
            <a:spLocks noEditPoints="1"/>
          </p:cNvSpPr>
          <p:nvPr/>
        </p:nvSpPr>
        <p:spPr bwMode="auto">
          <a:xfrm>
            <a:off x="8188464" y="3611243"/>
            <a:ext cx="453543" cy="453543"/>
          </a:xfrm>
          <a:custGeom>
            <a:avLst/>
            <a:gdLst>
              <a:gd name="T0" fmla="*/ 49 w 66"/>
              <a:gd name="T1" fmla="*/ 44 h 66"/>
              <a:gd name="T2" fmla="*/ 49 w 66"/>
              <a:gd name="T3" fmla="*/ 31 h 66"/>
              <a:gd name="T4" fmla="*/ 54 w 66"/>
              <a:gd name="T5" fmla="*/ 19 h 66"/>
              <a:gd name="T6" fmla="*/ 54 w 66"/>
              <a:gd name="T7" fmla="*/ 13 h 66"/>
              <a:gd name="T8" fmla="*/ 61 w 66"/>
              <a:gd name="T9" fmla="*/ 24 h 66"/>
              <a:gd name="T10" fmla="*/ 62 w 66"/>
              <a:gd name="T11" fmla="*/ 34 h 66"/>
              <a:gd name="T12" fmla="*/ 63 w 66"/>
              <a:gd name="T13" fmla="*/ 46 h 66"/>
              <a:gd name="T14" fmla="*/ 51 w 66"/>
              <a:gd name="T15" fmla="*/ 60 h 66"/>
              <a:gd name="T16" fmla="*/ 42 w 66"/>
              <a:gd name="T17" fmla="*/ 65 h 66"/>
              <a:gd name="T18" fmla="*/ 47 w 66"/>
              <a:gd name="T19" fmla="*/ 54 h 66"/>
              <a:gd name="T20" fmla="*/ 46 w 66"/>
              <a:gd name="T21" fmla="*/ 7 h 66"/>
              <a:gd name="T22" fmla="*/ 42 w 66"/>
              <a:gd name="T23" fmla="*/ 19 h 66"/>
              <a:gd name="T24" fmla="*/ 49 w 66"/>
              <a:gd name="T25" fmla="*/ 21 h 66"/>
              <a:gd name="T26" fmla="*/ 49 w 66"/>
              <a:gd name="T27" fmla="*/ 31 h 66"/>
              <a:gd name="T28" fmla="*/ 49 w 66"/>
              <a:gd name="T29" fmla="*/ 41 h 66"/>
              <a:gd name="T30" fmla="*/ 42 w 66"/>
              <a:gd name="T31" fmla="*/ 65 h 66"/>
              <a:gd name="T32" fmla="*/ 42 w 66"/>
              <a:gd name="T33" fmla="*/ 65 h 66"/>
              <a:gd name="T34" fmla="*/ 39 w 66"/>
              <a:gd name="T35" fmla="*/ 8 h 66"/>
              <a:gd name="T36" fmla="*/ 39 w 66"/>
              <a:gd name="T37" fmla="*/ 18 h 66"/>
              <a:gd name="T38" fmla="*/ 41 w 66"/>
              <a:gd name="T39" fmla="*/ 31 h 66"/>
              <a:gd name="T40" fmla="*/ 42 w 66"/>
              <a:gd name="T41" fmla="*/ 37 h 66"/>
              <a:gd name="T42" fmla="*/ 42 w 66"/>
              <a:gd name="T43" fmla="*/ 46 h 66"/>
              <a:gd name="T44" fmla="*/ 39 w 66"/>
              <a:gd name="T45" fmla="*/ 62 h 66"/>
              <a:gd name="T46" fmla="*/ 33 w 66"/>
              <a:gd name="T47" fmla="*/ 38 h 66"/>
              <a:gd name="T48" fmla="*/ 36 w 66"/>
              <a:gd name="T49" fmla="*/ 4 h 66"/>
              <a:gd name="T50" fmla="*/ 34 w 66"/>
              <a:gd name="T51" fmla="*/ 25 h 66"/>
              <a:gd name="T52" fmla="*/ 39 w 66"/>
              <a:gd name="T53" fmla="*/ 28 h 66"/>
              <a:gd name="T54" fmla="*/ 39 w 66"/>
              <a:gd name="T55" fmla="*/ 41 h 66"/>
              <a:gd name="T56" fmla="*/ 39 w 66"/>
              <a:gd name="T57" fmla="*/ 58 h 66"/>
              <a:gd name="T58" fmla="*/ 26 w 66"/>
              <a:gd name="T59" fmla="*/ 61 h 66"/>
              <a:gd name="T60" fmla="*/ 30 w 66"/>
              <a:gd name="T61" fmla="*/ 40 h 66"/>
              <a:gd name="T62" fmla="*/ 26 w 66"/>
              <a:gd name="T63" fmla="*/ 38 h 66"/>
              <a:gd name="T64" fmla="*/ 26 w 66"/>
              <a:gd name="T65" fmla="*/ 18 h 66"/>
              <a:gd name="T66" fmla="*/ 26 w 66"/>
              <a:gd name="T67" fmla="*/ 4 h 66"/>
              <a:gd name="T68" fmla="*/ 33 w 66"/>
              <a:gd name="T69" fmla="*/ 28 h 66"/>
              <a:gd name="T70" fmla="*/ 25 w 66"/>
              <a:gd name="T71" fmla="*/ 65 h 66"/>
              <a:gd name="T72" fmla="*/ 23 w 66"/>
              <a:gd name="T73" fmla="*/ 1 h 66"/>
              <a:gd name="T74" fmla="*/ 23 w 66"/>
              <a:gd name="T75" fmla="*/ 1 h 66"/>
              <a:gd name="T76" fmla="*/ 26 w 66"/>
              <a:gd name="T77" fmla="*/ 18 h 66"/>
              <a:gd name="T78" fmla="*/ 25 w 66"/>
              <a:gd name="T79" fmla="*/ 35 h 66"/>
              <a:gd name="T80" fmla="*/ 25 w 66"/>
              <a:gd name="T81" fmla="*/ 30 h 66"/>
              <a:gd name="T82" fmla="*/ 26 w 66"/>
              <a:gd name="T83" fmla="*/ 47 h 66"/>
              <a:gd name="T84" fmla="*/ 18 w 66"/>
              <a:gd name="T85" fmla="*/ 63 h 66"/>
              <a:gd name="T86" fmla="*/ 18 w 66"/>
              <a:gd name="T87" fmla="*/ 54 h 66"/>
              <a:gd name="T88" fmla="*/ 23 w 66"/>
              <a:gd name="T89" fmla="*/ 65 h 66"/>
              <a:gd name="T90" fmla="*/ 23 w 66"/>
              <a:gd name="T91" fmla="*/ 1 h 66"/>
              <a:gd name="T92" fmla="*/ 18 w 66"/>
              <a:gd name="T93" fmla="*/ 11 h 66"/>
              <a:gd name="T94" fmla="*/ 16 w 66"/>
              <a:gd name="T95" fmla="*/ 25 h 66"/>
              <a:gd name="T96" fmla="*/ 16 w 66"/>
              <a:gd name="T97" fmla="*/ 34 h 66"/>
              <a:gd name="T98" fmla="*/ 16 w 66"/>
              <a:gd name="T99" fmla="*/ 44 h 66"/>
              <a:gd name="T100" fmla="*/ 9 w 66"/>
              <a:gd name="T101" fmla="*/ 56 h 66"/>
              <a:gd name="T102" fmla="*/ 6 w 66"/>
              <a:gd name="T103" fmla="*/ 44 h 66"/>
              <a:gd name="T104" fmla="*/ 3 w 66"/>
              <a:gd name="T105" fmla="*/ 33 h 66"/>
              <a:gd name="T106" fmla="*/ 6 w 66"/>
              <a:gd name="T107" fmla="*/ 21 h 66"/>
              <a:gd name="T108" fmla="*/ 9 w 66"/>
              <a:gd name="T109" fmla="*/ 10 h 66"/>
              <a:gd name="T110" fmla="*/ 16 w 66"/>
              <a:gd name="T111" fmla="*/ 21 h 66"/>
              <a:gd name="T112" fmla="*/ 16 w 66"/>
              <a:gd name="T113" fmla="*/ 34 h 66"/>
              <a:gd name="T114" fmla="*/ 11 w 66"/>
              <a:gd name="T115" fmla="*/ 47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6" h="66">
                <a:moveTo>
                  <a:pt x="51" y="60"/>
                </a:moveTo>
                <a:cubicBezTo>
                  <a:pt x="49" y="59"/>
                  <a:pt x="49" y="59"/>
                  <a:pt x="49" y="59"/>
                </a:cubicBezTo>
                <a:cubicBezTo>
                  <a:pt x="49" y="53"/>
                  <a:pt x="49" y="53"/>
                  <a:pt x="49" y="53"/>
                </a:cubicBezTo>
                <a:cubicBezTo>
                  <a:pt x="51" y="51"/>
                  <a:pt x="53" y="49"/>
                  <a:pt x="54" y="47"/>
                </a:cubicBezTo>
                <a:cubicBezTo>
                  <a:pt x="49" y="44"/>
                  <a:pt x="49" y="44"/>
                  <a:pt x="49" y="44"/>
                </a:cubicBezTo>
                <a:cubicBezTo>
                  <a:pt x="49" y="41"/>
                  <a:pt x="49" y="41"/>
                  <a:pt x="49" y="41"/>
                </a:cubicBezTo>
                <a:cubicBezTo>
                  <a:pt x="56" y="44"/>
                  <a:pt x="56" y="44"/>
                  <a:pt x="56" y="44"/>
                </a:cubicBezTo>
                <a:cubicBezTo>
                  <a:pt x="57" y="41"/>
                  <a:pt x="58" y="38"/>
                  <a:pt x="5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1"/>
                  <a:pt x="49" y="31"/>
                  <a:pt x="4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8" y="28"/>
                  <a:pt x="57" y="24"/>
                  <a:pt x="56" y="21"/>
                </a:cubicBezTo>
                <a:cubicBezTo>
                  <a:pt x="49" y="25"/>
                  <a:pt x="49" y="25"/>
                  <a:pt x="49" y="25"/>
                </a:cubicBezTo>
                <a:cubicBezTo>
                  <a:pt x="49" y="21"/>
                  <a:pt x="49" y="21"/>
                  <a:pt x="49" y="21"/>
                </a:cubicBezTo>
                <a:cubicBezTo>
                  <a:pt x="54" y="19"/>
                  <a:pt x="54" y="19"/>
                  <a:pt x="54" y="19"/>
                </a:cubicBezTo>
                <a:cubicBezTo>
                  <a:pt x="53" y="16"/>
                  <a:pt x="51" y="15"/>
                  <a:pt x="49" y="13"/>
                </a:cubicBezTo>
                <a:cubicBezTo>
                  <a:pt x="49" y="7"/>
                  <a:pt x="49" y="7"/>
                  <a:pt x="49" y="7"/>
                </a:cubicBezTo>
                <a:cubicBezTo>
                  <a:pt x="51" y="5"/>
                  <a:pt x="51" y="5"/>
                  <a:pt x="51" y="5"/>
                </a:cubicBezTo>
                <a:cubicBezTo>
                  <a:pt x="53" y="7"/>
                  <a:pt x="55" y="8"/>
                  <a:pt x="57" y="10"/>
                </a:cubicBezTo>
                <a:cubicBezTo>
                  <a:pt x="54" y="13"/>
                  <a:pt x="54" y="13"/>
                  <a:pt x="54" y="13"/>
                </a:cubicBezTo>
                <a:cubicBezTo>
                  <a:pt x="55" y="14"/>
                  <a:pt x="56" y="14"/>
                  <a:pt x="56" y="15"/>
                </a:cubicBezTo>
                <a:cubicBezTo>
                  <a:pt x="59" y="13"/>
                  <a:pt x="59" y="13"/>
                  <a:pt x="59" y="13"/>
                </a:cubicBezTo>
                <a:cubicBezTo>
                  <a:pt x="61" y="15"/>
                  <a:pt x="62" y="17"/>
                  <a:pt x="63" y="20"/>
                </a:cubicBezTo>
                <a:cubicBezTo>
                  <a:pt x="60" y="21"/>
                  <a:pt x="60" y="21"/>
                  <a:pt x="60" y="21"/>
                </a:cubicBezTo>
                <a:cubicBezTo>
                  <a:pt x="60" y="22"/>
                  <a:pt x="61" y="23"/>
                  <a:pt x="61" y="24"/>
                </a:cubicBezTo>
                <a:cubicBezTo>
                  <a:pt x="65" y="24"/>
                  <a:pt x="65" y="24"/>
                  <a:pt x="65" y="24"/>
                </a:cubicBezTo>
                <a:cubicBezTo>
                  <a:pt x="65" y="26"/>
                  <a:pt x="66" y="28"/>
                  <a:pt x="66" y="31"/>
                </a:cubicBezTo>
                <a:cubicBezTo>
                  <a:pt x="62" y="31"/>
                  <a:pt x="62" y="31"/>
                  <a:pt x="62" y="31"/>
                </a:cubicBezTo>
                <a:cubicBezTo>
                  <a:pt x="62" y="32"/>
                  <a:pt x="62" y="32"/>
                  <a:pt x="62" y="33"/>
                </a:cubicBezTo>
                <a:cubicBezTo>
                  <a:pt x="62" y="33"/>
                  <a:pt x="62" y="34"/>
                  <a:pt x="62" y="34"/>
                </a:cubicBezTo>
                <a:cubicBezTo>
                  <a:pt x="66" y="35"/>
                  <a:pt x="66" y="35"/>
                  <a:pt x="66" y="35"/>
                </a:cubicBezTo>
                <a:cubicBezTo>
                  <a:pt x="66" y="37"/>
                  <a:pt x="65" y="40"/>
                  <a:pt x="65" y="42"/>
                </a:cubicBezTo>
                <a:cubicBezTo>
                  <a:pt x="61" y="42"/>
                  <a:pt x="61" y="42"/>
                  <a:pt x="61" y="42"/>
                </a:cubicBezTo>
                <a:cubicBezTo>
                  <a:pt x="61" y="42"/>
                  <a:pt x="60" y="43"/>
                  <a:pt x="60" y="44"/>
                </a:cubicBezTo>
                <a:cubicBezTo>
                  <a:pt x="63" y="46"/>
                  <a:pt x="63" y="46"/>
                  <a:pt x="63" y="46"/>
                </a:cubicBezTo>
                <a:cubicBezTo>
                  <a:pt x="62" y="48"/>
                  <a:pt x="61" y="51"/>
                  <a:pt x="59" y="53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1"/>
                  <a:pt x="55" y="52"/>
                  <a:pt x="54" y="53"/>
                </a:cubicBezTo>
                <a:cubicBezTo>
                  <a:pt x="57" y="56"/>
                  <a:pt x="57" y="56"/>
                  <a:pt x="57" y="56"/>
                </a:cubicBezTo>
                <a:cubicBezTo>
                  <a:pt x="55" y="58"/>
                  <a:pt x="53" y="59"/>
                  <a:pt x="51" y="60"/>
                </a:cubicBezTo>
                <a:close/>
                <a:moveTo>
                  <a:pt x="49" y="59"/>
                </a:moveTo>
                <a:cubicBezTo>
                  <a:pt x="49" y="58"/>
                  <a:pt x="49" y="58"/>
                  <a:pt x="49" y="58"/>
                </a:cubicBezTo>
                <a:cubicBezTo>
                  <a:pt x="48" y="58"/>
                  <a:pt x="47" y="59"/>
                  <a:pt x="46" y="59"/>
                </a:cubicBezTo>
                <a:cubicBezTo>
                  <a:pt x="47" y="63"/>
                  <a:pt x="47" y="63"/>
                  <a:pt x="47" y="63"/>
                </a:cubicBezTo>
                <a:cubicBezTo>
                  <a:pt x="46" y="63"/>
                  <a:pt x="44" y="64"/>
                  <a:pt x="42" y="65"/>
                </a:cubicBezTo>
                <a:cubicBezTo>
                  <a:pt x="42" y="57"/>
                  <a:pt x="42" y="57"/>
                  <a:pt x="42" y="57"/>
                </a:cubicBezTo>
                <a:cubicBezTo>
                  <a:pt x="43" y="57"/>
                  <a:pt x="44" y="56"/>
                  <a:pt x="44" y="56"/>
                </a:cubicBezTo>
                <a:cubicBezTo>
                  <a:pt x="42" y="53"/>
                  <a:pt x="42" y="53"/>
                  <a:pt x="42" y="53"/>
                </a:cubicBezTo>
                <a:cubicBezTo>
                  <a:pt x="42" y="46"/>
                  <a:pt x="42" y="46"/>
                  <a:pt x="42" y="46"/>
                </a:cubicBezTo>
                <a:cubicBezTo>
                  <a:pt x="47" y="54"/>
                  <a:pt x="47" y="54"/>
                  <a:pt x="47" y="54"/>
                </a:cubicBezTo>
                <a:cubicBezTo>
                  <a:pt x="48" y="54"/>
                  <a:pt x="49" y="53"/>
                  <a:pt x="49" y="53"/>
                </a:cubicBezTo>
                <a:cubicBezTo>
                  <a:pt x="49" y="59"/>
                  <a:pt x="49" y="59"/>
                  <a:pt x="49" y="59"/>
                </a:cubicBezTo>
                <a:close/>
                <a:moveTo>
                  <a:pt x="42" y="1"/>
                </a:moveTo>
                <a:cubicBezTo>
                  <a:pt x="44" y="2"/>
                  <a:pt x="46" y="2"/>
                  <a:pt x="47" y="3"/>
                </a:cubicBezTo>
                <a:cubicBezTo>
                  <a:pt x="46" y="7"/>
                  <a:pt x="46" y="7"/>
                  <a:pt x="46" y="7"/>
                </a:cubicBezTo>
                <a:cubicBezTo>
                  <a:pt x="47" y="7"/>
                  <a:pt x="48" y="8"/>
                  <a:pt x="49" y="8"/>
                </a:cubicBezTo>
                <a:cubicBezTo>
                  <a:pt x="49" y="7"/>
                  <a:pt x="49" y="7"/>
                  <a:pt x="49" y="7"/>
                </a:cubicBezTo>
                <a:cubicBezTo>
                  <a:pt x="49" y="13"/>
                  <a:pt x="49" y="13"/>
                  <a:pt x="49" y="13"/>
                </a:cubicBezTo>
                <a:cubicBezTo>
                  <a:pt x="49" y="12"/>
                  <a:pt x="48" y="12"/>
                  <a:pt x="47" y="11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3"/>
                  <a:pt x="42" y="13"/>
                  <a:pt x="42" y="13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9"/>
                  <a:pt x="43" y="9"/>
                  <a:pt x="42" y="9"/>
                </a:cubicBezTo>
                <a:cubicBezTo>
                  <a:pt x="42" y="1"/>
                  <a:pt x="42" y="1"/>
                  <a:pt x="42" y="1"/>
                </a:cubicBezTo>
                <a:close/>
                <a:moveTo>
                  <a:pt x="49" y="21"/>
                </a:moveTo>
                <a:cubicBezTo>
                  <a:pt x="49" y="25"/>
                  <a:pt x="49" y="25"/>
                  <a:pt x="49" y="25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5"/>
                  <a:pt x="42" y="25"/>
                  <a:pt x="42" y="25"/>
                </a:cubicBezTo>
                <a:cubicBezTo>
                  <a:pt x="49" y="21"/>
                  <a:pt x="49" y="21"/>
                  <a:pt x="49" y="21"/>
                </a:cubicBezTo>
                <a:close/>
                <a:moveTo>
                  <a:pt x="49" y="31"/>
                </a:moveTo>
                <a:cubicBezTo>
                  <a:pt x="49" y="34"/>
                  <a:pt x="49" y="34"/>
                  <a:pt x="49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1"/>
                  <a:pt x="42" y="31"/>
                  <a:pt x="42" y="31"/>
                </a:cubicBezTo>
                <a:cubicBezTo>
                  <a:pt x="49" y="31"/>
                  <a:pt x="49" y="31"/>
                  <a:pt x="49" y="31"/>
                </a:cubicBezTo>
                <a:close/>
                <a:moveTo>
                  <a:pt x="49" y="41"/>
                </a:moveTo>
                <a:cubicBezTo>
                  <a:pt x="49" y="44"/>
                  <a:pt x="49" y="44"/>
                  <a:pt x="49" y="44"/>
                </a:cubicBezTo>
                <a:cubicBezTo>
                  <a:pt x="42" y="40"/>
                  <a:pt x="42" y="40"/>
                  <a:pt x="42" y="40"/>
                </a:cubicBezTo>
                <a:cubicBezTo>
                  <a:pt x="42" y="37"/>
                  <a:pt x="42" y="37"/>
                  <a:pt x="42" y="37"/>
                </a:cubicBezTo>
                <a:lnTo>
                  <a:pt x="49" y="41"/>
                </a:lnTo>
                <a:close/>
                <a:moveTo>
                  <a:pt x="42" y="65"/>
                </a:moveTo>
                <a:cubicBezTo>
                  <a:pt x="42" y="65"/>
                  <a:pt x="41" y="65"/>
                  <a:pt x="41" y="65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58"/>
                  <a:pt x="39" y="58"/>
                  <a:pt x="39" y="58"/>
                </a:cubicBezTo>
                <a:cubicBezTo>
                  <a:pt x="40" y="58"/>
                  <a:pt x="41" y="57"/>
                  <a:pt x="42" y="57"/>
                </a:cubicBezTo>
                <a:cubicBezTo>
                  <a:pt x="42" y="65"/>
                  <a:pt x="42" y="65"/>
                  <a:pt x="42" y="65"/>
                </a:cubicBezTo>
                <a:close/>
                <a:moveTo>
                  <a:pt x="39" y="4"/>
                </a:moveTo>
                <a:cubicBezTo>
                  <a:pt x="41" y="1"/>
                  <a:pt x="41" y="1"/>
                  <a:pt x="41" y="1"/>
                </a:cubicBezTo>
                <a:cubicBezTo>
                  <a:pt x="41" y="1"/>
                  <a:pt x="42" y="1"/>
                  <a:pt x="42" y="1"/>
                </a:cubicBezTo>
                <a:cubicBezTo>
                  <a:pt x="42" y="9"/>
                  <a:pt x="42" y="9"/>
                  <a:pt x="42" y="9"/>
                </a:cubicBezTo>
                <a:cubicBezTo>
                  <a:pt x="41" y="8"/>
                  <a:pt x="40" y="8"/>
                  <a:pt x="39" y="8"/>
                </a:cubicBezTo>
                <a:cubicBezTo>
                  <a:pt x="39" y="4"/>
                  <a:pt x="39" y="4"/>
                  <a:pt x="39" y="4"/>
                </a:cubicBezTo>
                <a:close/>
                <a:moveTo>
                  <a:pt x="42" y="13"/>
                </a:moveTo>
                <a:cubicBezTo>
                  <a:pt x="42" y="19"/>
                  <a:pt x="42" y="19"/>
                  <a:pt x="42" y="19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8"/>
                  <a:pt x="39" y="18"/>
                  <a:pt x="39" y="18"/>
                </a:cubicBezTo>
                <a:cubicBezTo>
                  <a:pt x="42" y="13"/>
                  <a:pt x="42" y="13"/>
                  <a:pt x="42" y="13"/>
                </a:cubicBezTo>
                <a:close/>
                <a:moveTo>
                  <a:pt x="42" y="25"/>
                </a:moveTo>
                <a:cubicBezTo>
                  <a:pt x="42" y="29"/>
                  <a:pt x="42" y="29"/>
                  <a:pt x="42" y="29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31"/>
                  <a:pt x="41" y="31"/>
                  <a:pt x="41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2" y="34"/>
                  <a:pt x="42" y="34"/>
                  <a:pt x="42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41" y="35"/>
                  <a:pt x="40" y="35"/>
                  <a:pt x="40" y="35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40"/>
                  <a:pt x="42" y="40"/>
                  <a:pt x="42" y="40"/>
                </a:cubicBezTo>
                <a:cubicBezTo>
                  <a:pt x="39" y="38"/>
                  <a:pt x="39" y="38"/>
                  <a:pt x="39" y="38"/>
                </a:cubicBezTo>
                <a:cubicBezTo>
                  <a:pt x="39" y="27"/>
                  <a:pt x="39" y="27"/>
                  <a:pt x="39" y="27"/>
                </a:cubicBezTo>
                <a:cubicBezTo>
                  <a:pt x="42" y="25"/>
                  <a:pt x="42" y="25"/>
                  <a:pt x="42" y="25"/>
                </a:cubicBezTo>
                <a:close/>
                <a:moveTo>
                  <a:pt x="42" y="46"/>
                </a:moveTo>
                <a:cubicBezTo>
                  <a:pt x="42" y="53"/>
                  <a:pt x="42" y="53"/>
                  <a:pt x="42" y="53"/>
                </a:cubicBezTo>
                <a:cubicBezTo>
                  <a:pt x="39" y="47"/>
                  <a:pt x="39" y="47"/>
                  <a:pt x="39" y="47"/>
                </a:cubicBezTo>
                <a:cubicBezTo>
                  <a:pt x="39" y="41"/>
                  <a:pt x="39" y="41"/>
                  <a:pt x="39" y="41"/>
                </a:cubicBezTo>
                <a:lnTo>
                  <a:pt x="42" y="46"/>
                </a:lnTo>
                <a:close/>
                <a:moveTo>
                  <a:pt x="39" y="62"/>
                </a:moveTo>
                <a:cubicBezTo>
                  <a:pt x="39" y="61"/>
                  <a:pt x="39" y="61"/>
                  <a:pt x="39" y="61"/>
                </a:cubicBezTo>
                <a:cubicBezTo>
                  <a:pt x="38" y="62"/>
                  <a:pt x="37" y="62"/>
                  <a:pt x="36" y="62"/>
                </a:cubicBezTo>
                <a:cubicBezTo>
                  <a:pt x="36" y="66"/>
                  <a:pt x="36" y="66"/>
                  <a:pt x="36" y="66"/>
                </a:cubicBezTo>
                <a:cubicBezTo>
                  <a:pt x="35" y="66"/>
                  <a:pt x="34" y="66"/>
                  <a:pt x="33" y="66"/>
                </a:cubicBezTo>
                <a:cubicBezTo>
                  <a:pt x="33" y="38"/>
                  <a:pt x="33" y="38"/>
                  <a:pt x="33" y="38"/>
                </a:cubicBezTo>
                <a:cubicBezTo>
                  <a:pt x="36" y="38"/>
                  <a:pt x="38" y="36"/>
                  <a:pt x="38" y="33"/>
                </a:cubicBezTo>
                <a:cubicBezTo>
                  <a:pt x="38" y="30"/>
                  <a:pt x="36" y="28"/>
                  <a:pt x="33" y="28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5" y="0"/>
                  <a:pt x="36" y="0"/>
                </a:cubicBezTo>
                <a:cubicBezTo>
                  <a:pt x="36" y="4"/>
                  <a:pt x="36" y="4"/>
                  <a:pt x="36" y="4"/>
                </a:cubicBezTo>
                <a:cubicBezTo>
                  <a:pt x="37" y="4"/>
                  <a:pt x="38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8"/>
                  <a:pt x="39" y="8"/>
                  <a:pt x="39" y="8"/>
                </a:cubicBezTo>
                <a:cubicBezTo>
                  <a:pt x="38" y="7"/>
                  <a:pt x="36" y="7"/>
                  <a:pt x="34" y="7"/>
                </a:cubicBezTo>
                <a:cubicBezTo>
                  <a:pt x="34" y="25"/>
                  <a:pt x="34" y="25"/>
                  <a:pt x="34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25"/>
                  <a:pt x="39" y="25"/>
                  <a:pt x="39" y="25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7"/>
                  <a:pt x="39" y="27"/>
                  <a:pt x="39" y="28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38"/>
                  <a:pt x="39" y="38"/>
                  <a:pt x="39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39" y="38"/>
                  <a:pt x="38" y="39"/>
                  <a:pt x="38" y="39"/>
                </a:cubicBezTo>
                <a:cubicBezTo>
                  <a:pt x="39" y="41"/>
                  <a:pt x="39" y="41"/>
                  <a:pt x="39" y="41"/>
                </a:cubicBezTo>
                <a:cubicBezTo>
                  <a:pt x="39" y="47"/>
                  <a:pt x="39" y="47"/>
                  <a:pt x="39" y="47"/>
                </a:cubicBezTo>
                <a:cubicBezTo>
                  <a:pt x="35" y="40"/>
                  <a:pt x="35" y="40"/>
                  <a:pt x="35" y="40"/>
                </a:cubicBezTo>
                <a:cubicBezTo>
                  <a:pt x="35" y="41"/>
                  <a:pt x="35" y="41"/>
                  <a:pt x="34" y="41"/>
                </a:cubicBezTo>
                <a:cubicBezTo>
                  <a:pt x="34" y="59"/>
                  <a:pt x="34" y="59"/>
                  <a:pt x="34" y="59"/>
                </a:cubicBezTo>
                <a:cubicBezTo>
                  <a:pt x="36" y="59"/>
                  <a:pt x="38" y="58"/>
                  <a:pt x="39" y="58"/>
                </a:cubicBezTo>
                <a:lnTo>
                  <a:pt x="39" y="62"/>
                </a:lnTo>
                <a:close/>
                <a:moveTo>
                  <a:pt x="33" y="66"/>
                </a:moveTo>
                <a:cubicBezTo>
                  <a:pt x="31" y="66"/>
                  <a:pt x="30" y="66"/>
                  <a:pt x="29" y="66"/>
                </a:cubicBezTo>
                <a:cubicBezTo>
                  <a:pt x="29" y="62"/>
                  <a:pt x="29" y="62"/>
                  <a:pt x="29" y="62"/>
                </a:cubicBezTo>
                <a:cubicBezTo>
                  <a:pt x="28" y="62"/>
                  <a:pt x="27" y="62"/>
                  <a:pt x="26" y="61"/>
                </a:cubicBezTo>
                <a:cubicBezTo>
                  <a:pt x="26" y="62"/>
                  <a:pt x="26" y="62"/>
                  <a:pt x="26" y="62"/>
                </a:cubicBezTo>
                <a:cubicBezTo>
                  <a:pt x="26" y="58"/>
                  <a:pt x="26" y="58"/>
                  <a:pt x="26" y="58"/>
                </a:cubicBezTo>
                <a:cubicBezTo>
                  <a:pt x="28" y="58"/>
                  <a:pt x="29" y="59"/>
                  <a:pt x="31" y="59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1"/>
                  <a:pt x="30" y="41"/>
                  <a:pt x="30" y="40"/>
                </a:cubicBezTo>
                <a:cubicBezTo>
                  <a:pt x="26" y="47"/>
                  <a:pt x="26" y="47"/>
                  <a:pt x="26" y="47"/>
                </a:cubicBezTo>
                <a:cubicBezTo>
                  <a:pt x="26" y="41"/>
                  <a:pt x="26" y="41"/>
                  <a:pt x="26" y="41"/>
                </a:cubicBezTo>
                <a:cubicBezTo>
                  <a:pt x="27" y="39"/>
                  <a:pt x="27" y="39"/>
                  <a:pt x="27" y="39"/>
                </a:cubicBezTo>
                <a:cubicBezTo>
                  <a:pt x="27" y="39"/>
                  <a:pt x="27" y="38"/>
                  <a:pt x="27" y="38"/>
                </a:cubicBezTo>
                <a:cubicBezTo>
                  <a:pt x="26" y="38"/>
                  <a:pt x="26" y="38"/>
                  <a:pt x="26" y="38"/>
                </a:cubicBezTo>
                <a:cubicBezTo>
                  <a:pt x="26" y="27"/>
                  <a:pt x="26" y="27"/>
                  <a:pt x="26" y="27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7"/>
                  <a:pt x="27" y="27"/>
                  <a:pt x="27" y="27"/>
                </a:cubicBezTo>
                <a:cubicBezTo>
                  <a:pt x="26" y="25"/>
                  <a:pt x="26" y="25"/>
                  <a:pt x="26" y="25"/>
                </a:cubicBezTo>
                <a:cubicBezTo>
                  <a:pt x="26" y="18"/>
                  <a:pt x="26" y="18"/>
                  <a:pt x="26" y="18"/>
                </a:cubicBezTo>
                <a:cubicBezTo>
                  <a:pt x="30" y="25"/>
                  <a:pt x="30" y="25"/>
                  <a:pt x="30" y="25"/>
                </a:cubicBezTo>
                <a:cubicBezTo>
                  <a:pt x="30" y="25"/>
                  <a:pt x="31" y="25"/>
                  <a:pt x="31" y="25"/>
                </a:cubicBezTo>
                <a:cubicBezTo>
                  <a:pt x="31" y="7"/>
                  <a:pt x="31" y="7"/>
                  <a:pt x="31" y="7"/>
                </a:cubicBezTo>
                <a:cubicBezTo>
                  <a:pt x="29" y="7"/>
                  <a:pt x="28" y="7"/>
                  <a:pt x="26" y="8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7" y="4"/>
                  <a:pt x="28" y="4"/>
                  <a:pt x="29" y="4"/>
                </a:cubicBezTo>
                <a:cubicBezTo>
                  <a:pt x="29" y="0"/>
                  <a:pt x="29" y="0"/>
                  <a:pt x="29" y="0"/>
                </a:cubicBezTo>
                <a:cubicBezTo>
                  <a:pt x="30" y="0"/>
                  <a:pt x="31" y="0"/>
                  <a:pt x="33" y="0"/>
                </a:cubicBezTo>
                <a:cubicBezTo>
                  <a:pt x="33" y="28"/>
                  <a:pt x="33" y="28"/>
                  <a:pt x="33" y="28"/>
                </a:cubicBezTo>
                <a:cubicBezTo>
                  <a:pt x="30" y="28"/>
                  <a:pt x="27" y="30"/>
                  <a:pt x="27" y="33"/>
                </a:cubicBezTo>
                <a:cubicBezTo>
                  <a:pt x="27" y="36"/>
                  <a:pt x="30" y="38"/>
                  <a:pt x="33" y="38"/>
                </a:cubicBezTo>
                <a:lnTo>
                  <a:pt x="33" y="66"/>
                </a:lnTo>
                <a:close/>
                <a:moveTo>
                  <a:pt x="26" y="62"/>
                </a:moveTo>
                <a:cubicBezTo>
                  <a:pt x="25" y="65"/>
                  <a:pt x="25" y="65"/>
                  <a:pt x="25" y="65"/>
                </a:cubicBezTo>
                <a:cubicBezTo>
                  <a:pt x="24" y="65"/>
                  <a:pt x="24" y="65"/>
                  <a:pt x="23" y="65"/>
                </a:cubicBezTo>
                <a:cubicBezTo>
                  <a:pt x="23" y="57"/>
                  <a:pt x="23" y="57"/>
                  <a:pt x="23" y="57"/>
                </a:cubicBezTo>
                <a:cubicBezTo>
                  <a:pt x="24" y="57"/>
                  <a:pt x="25" y="58"/>
                  <a:pt x="26" y="58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23" y="1"/>
                </a:moveTo>
                <a:cubicBezTo>
                  <a:pt x="24" y="1"/>
                  <a:pt x="24" y="1"/>
                  <a:pt x="25" y="1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8"/>
                  <a:pt x="26" y="8"/>
                  <a:pt x="26" y="8"/>
                </a:cubicBezTo>
                <a:cubicBezTo>
                  <a:pt x="25" y="8"/>
                  <a:pt x="24" y="8"/>
                  <a:pt x="23" y="9"/>
                </a:cubicBezTo>
                <a:cubicBezTo>
                  <a:pt x="23" y="1"/>
                  <a:pt x="23" y="1"/>
                  <a:pt x="23" y="1"/>
                </a:cubicBezTo>
                <a:close/>
                <a:moveTo>
                  <a:pt x="26" y="18"/>
                </a:moveTo>
                <a:cubicBezTo>
                  <a:pt x="26" y="25"/>
                  <a:pt x="26" y="25"/>
                  <a:pt x="26" y="25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3"/>
                  <a:pt x="23" y="13"/>
                  <a:pt x="23" y="13"/>
                </a:cubicBezTo>
                <a:cubicBezTo>
                  <a:pt x="26" y="18"/>
                  <a:pt x="26" y="18"/>
                  <a:pt x="26" y="18"/>
                </a:cubicBezTo>
                <a:close/>
                <a:moveTo>
                  <a:pt x="26" y="27"/>
                </a:moveTo>
                <a:cubicBezTo>
                  <a:pt x="26" y="38"/>
                  <a:pt x="26" y="38"/>
                  <a:pt x="26" y="38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7"/>
                  <a:pt x="23" y="37"/>
                  <a:pt x="23" y="37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1"/>
                  <a:pt x="23" y="31"/>
                  <a:pt x="23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5"/>
                  <a:pt x="23" y="25"/>
                  <a:pt x="23" y="25"/>
                </a:cubicBezTo>
                <a:cubicBezTo>
                  <a:pt x="26" y="27"/>
                  <a:pt x="26" y="27"/>
                  <a:pt x="26" y="27"/>
                </a:cubicBezTo>
                <a:close/>
                <a:moveTo>
                  <a:pt x="26" y="41"/>
                </a:moveTo>
                <a:cubicBezTo>
                  <a:pt x="26" y="47"/>
                  <a:pt x="26" y="47"/>
                  <a:pt x="26" y="47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46"/>
                  <a:pt x="23" y="46"/>
                  <a:pt x="23" y="46"/>
                </a:cubicBezTo>
                <a:lnTo>
                  <a:pt x="26" y="41"/>
                </a:lnTo>
                <a:close/>
                <a:moveTo>
                  <a:pt x="23" y="65"/>
                </a:moveTo>
                <a:cubicBezTo>
                  <a:pt x="21" y="64"/>
                  <a:pt x="20" y="63"/>
                  <a:pt x="18" y="63"/>
                </a:cubicBezTo>
                <a:cubicBezTo>
                  <a:pt x="19" y="59"/>
                  <a:pt x="19" y="59"/>
                  <a:pt x="19" y="59"/>
                </a:cubicBezTo>
                <a:cubicBezTo>
                  <a:pt x="18" y="59"/>
                  <a:pt x="18" y="58"/>
                  <a:pt x="17" y="58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53"/>
                  <a:pt x="16" y="53"/>
                  <a:pt x="16" y="53"/>
                </a:cubicBezTo>
                <a:cubicBezTo>
                  <a:pt x="17" y="53"/>
                  <a:pt x="18" y="54"/>
                  <a:pt x="18" y="54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53"/>
                  <a:pt x="23" y="53"/>
                  <a:pt x="23" y="53"/>
                </a:cubicBezTo>
                <a:cubicBezTo>
                  <a:pt x="21" y="56"/>
                  <a:pt x="21" y="56"/>
                  <a:pt x="21" y="56"/>
                </a:cubicBezTo>
                <a:cubicBezTo>
                  <a:pt x="22" y="56"/>
                  <a:pt x="22" y="57"/>
                  <a:pt x="23" y="57"/>
                </a:cubicBezTo>
                <a:cubicBezTo>
                  <a:pt x="23" y="65"/>
                  <a:pt x="23" y="65"/>
                  <a:pt x="23" y="65"/>
                </a:cubicBezTo>
                <a:close/>
                <a:moveTo>
                  <a:pt x="16" y="7"/>
                </a:move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7"/>
                  <a:pt x="19" y="7"/>
                </a:cubicBezTo>
                <a:cubicBezTo>
                  <a:pt x="18" y="3"/>
                  <a:pt x="18" y="3"/>
                  <a:pt x="18" y="3"/>
                </a:cubicBezTo>
                <a:cubicBezTo>
                  <a:pt x="20" y="2"/>
                  <a:pt x="21" y="2"/>
                  <a:pt x="23" y="1"/>
                </a:cubicBezTo>
                <a:cubicBezTo>
                  <a:pt x="23" y="9"/>
                  <a:pt x="23" y="9"/>
                  <a:pt x="23" y="9"/>
                </a:cubicBezTo>
                <a:cubicBezTo>
                  <a:pt x="22" y="9"/>
                  <a:pt x="22" y="9"/>
                  <a:pt x="21" y="10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9"/>
                  <a:pt x="23" y="19"/>
                  <a:pt x="23" y="19"/>
                </a:cubicBezTo>
                <a:cubicBezTo>
                  <a:pt x="18" y="11"/>
                  <a:pt x="18" y="11"/>
                  <a:pt x="18" y="11"/>
                </a:cubicBezTo>
                <a:cubicBezTo>
                  <a:pt x="18" y="12"/>
                  <a:pt x="17" y="12"/>
                  <a:pt x="16" y="13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23" y="25"/>
                </a:moveTo>
                <a:cubicBezTo>
                  <a:pt x="23" y="29"/>
                  <a:pt x="23" y="29"/>
                  <a:pt x="23" y="29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1"/>
                  <a:pt x="16" y="21"/>
                  <a:pt x="16" y="21"/>
                </a:cubicBezTo>
                <a:cubicBezTo>
                  <a:pt x="23" y="25"/>
                  <a:pt x="23" y="25"/>
                  <a:pt x="23" y="25"/>
                </a:cubicBezTo>
                <a:close/>
                <a:moveTo>
                  <a:pt x="23" y="31"/>
                </a:moveTo>
                <a:cubicBezTo>
                  <a:pt x="23" y="34"/>
                  <a:pt x="23" y="34"/>
                  <a:pt x="23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1"/>
                  <a:pt x="16" y="31"/>
                  <a:pt x="16" y="31"/>
                </a:cubicBezTo>
                <a:cubicBezTo>
                  <a:pt x="23" y="31"/>
                  <a:pt x="23" y="31"/>
                  <a:pt x="23" y="31"/>
                </a:cubicBezTo>
                <a:close/>
                <a:moveTo>
                  <a:pt x="23" y="37"/>
                </a:moveTo>
                <a:cubicBezTo>
                  <a:pt x="23" y="40"/>
                  <a:pt x="23" y="40"/>
                  <a:pt x="23" y="40"/>
                </a:cubicBezTo>
                <a:cubicBezTo>
                  <a:pt x="16" y="44"/>
                  <a:pt x="16" y="44"/>
                  <a:pt x="16" y="44"/>
                </a:cubicBezTo>
                <a:cubicBezTo>
                  <a:pt x="16" y="41"/>
                  <a:pt x="16" y="41"/>
                  <a:pt x="16" y="41"/>
                </a:cubicBezTo>
                <a:lnTo>
                  <a:pt x="23" y="37"/>
                </a:lnTo>
                <a:close/>
                <a:moveTo>
                  <a:pt x="16" y="59"/>
                </a:moveTo>
                <a:cubicBezTo>
                  <a:pt x="14" y="60"/>
                  <a:pt x="14" y="60"/>
                  <a:pt x="14" y="60"/>
                </a:cubicBezTo>
                <a:cubicBezTo>
                  <a:pt x="12" y="59"/>
                  <a:pt x="10" y="58"/>
                  <a:pt x="9" y="56"/>
                </a:cubicBezTo>
                <a:cubicBezTo>
                  <a:pt x="11" y="53"/>
                  <a:pt x="11" y="53"/>
                  <a:pt x="11" y="53"/>
                </a:cubicBezTo>
                <a:cubicBezTo>
                  <a:pt x="11" y="52"/>
                  <a:pt x="10" y="51"/>
                  <a:pt x="9" y="51"/>
                </a:cubicBezTo>
                <a:cubicBezTo>
                  <a:pt x="6" y="53"/>
                  <a:pt x="6" y="53"/>
                  <a:pt x="6" y="53"/>
                </a:cubicBezTo>
                <a:cubicBezTo>
                  <a:pt x="5" y="51"/>
                  <a:pt x="3" y="48"/>
                  <a:pt x="2" y="46"/>
                </a:cubicBezTo>
                <a:cubicBezTo>
                  <a:pt x="6" y="44"/>
                  <a:pt x="6" y="44"/>
                  <a:pt x="6" y="44"/>
                </a:cubicBezTo>
                <a:cubicBezTo>
                  <a:pt x="5" y="43"/>
                  <a:pt x="5" y="42"/>
                  <a:pt x="5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0"/>
                  <a:pt x="0" y="37"/>
                  <a:pt x="0" y="35"/>
                </a:cubicBezTo>
                <a:cubicBezTo>
                  <a:pt x="3" y="34"/>
                  <a:pt x="3" y="34"/>
                  <a:pt x="3" y="34"/>
                </a:cubicBezTo>
                <a:cubicBezTo>
                  <a:pt x="3" y="34"/>
                  <a:pt x="3" y="33"/>
                  <a:pt x="3" y="33"/>
                </a:cubicBezTo>
                <a:cubicBezTo>
                  <a:pt x="3" y="32"/>
                  <a:pt x="3" y="32"/>
                  <a:pt x="3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8"/>
                  <a:pt x="0" y="26"/>
                  <a:pt x="1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3"/>
                  <a:pt x="5" y="22"/>
                  <a:pt x="6" y="21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17"/>
                  <a:pt x="5" y="15"/>
                  <a:pt x="6" y="13"/>
                </a:cubicBezTo>
                <a:cubicBezTo>
                  <a:pt x="9" y="15"/>
                  <a:pt x="9" y="15"/>
                  <a:pt x="9" y="15"/>
                </a:cubicBezTo>
                <a:cubicBezTo>
                  <a:pt x="10" y="14"/>
                  <a:pt x="11" y="14"/>
                  <a:pt x="11" y="13"/>
                </a:cubicBezTo>
                <a:cubicBezTo>
                  <a:pt x="9" y="10"/>
                  <a:pt x="9" y="10"/>
                  <a:pt x="9" y="10"/>
                </a:cubicBezTo>
                <a:cubicBezTo>
                  <a:pt x="10" y="8"/>
                  <a:pt x="12" y="7"/>
                  <a:pt x="14" y="5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13"/>
                  <a:pt x="16" y="13"/>
                  <a:pt x="16" y="13"/>
                </a:cubicBezTo>
                <a:cubicBezTo>
                  <a:pt x="14" y="15"/>
                  <a:pt x="12" y="16"/>
                  <a:pt x="11" y="19"/>
                </a:cubicBezTo>
                <a:cubicBezTo>
                  <a:pt x="16" y="21"/>
                  <a:pt x="16" y="21"/>
                  <a:pt x="16" y="21"/>
                </a:cubicBezTo>
                <a:cubicBezTo>
                  <a:pt x="16" y="25"/>
                  <a:pt x="16" y="25"/>
                  <a:pt x="16" y="25"/>
                </a:cubicBezTo>
                <a:cubicBezTo>
                  <a:pt x="9" y="21"/>
                  <a:pt x="9" y="21"/>
                  <a:pt x="9" y="21"/>
                </a:cubicBezTo>
                <a:cubicBezTo>
                  <a:pt x="8" y="24"/>
                  <a:pt x="7" y="28"/>
                  <a:pt x="7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34"/>
                  <a:pt x="16" y="34"/>
                  <a:pt x="16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8"/>
                  <a:pt x="8" y="41"/>
                  <a:pt x="9" y="44"/>
                </a:cubicBezTo>
                <a:cubicBezTo>
                  <a:pt x="16" y="41"/>
                  <a:pt x="16" y="41"/>
                  <a:pt x="16" y="41"/>
                </a:cubicBezTo>
                <a:cubicBezTo>
                  <a:pt x="16" y="44"/>
                  <a:pt x="16" y="44"/>
                  <a:pt x="16" y="44"/>
                </a:cubicBezTo>
                <a:cubicBezTo>
                  <a:pt x="11" y="47"/>
                  <a:pt x="11" y="47"/>
                  <a:pt x="11" y="47"/>
                </a:cubicBezTo>
                <a:cubicBezTo>
                  <a:pt x="12" y="49"/>
                  <a:pt x="14" y="51"/>
                  <a:pt x="16" y="53"/>
                </a:cubicBezTo>
                <a:lnTo>
                  <a:pt x="16" y="59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60" name="Freeform 29"/>
          <p:cNvSpPr>
            <a:spLocks noEditPoints="1"/>
          </p:cNvSpPr>
          <p:nvPr/>
        </p:nvSpPr>
        <p:spPr bwMode="auto">
          <a:xfrm>
            <a:off x="7310773" y="3527253"/>
            <a:ext cx="541732" cy="545932"/>
          </a:xfrm>
          <a:custGeom>
            <a:avLst/>
            <a:gdLst>
              <a:gd name="T0" fmla="*/ 39 w 79"/>
              <a:gd name="T1" fmla="*/ 79 h 79"/>
              <a:gd name="T2" fmla="*/ 40 w 79"/>
              <a:gd name="T3" fmla="*/ 62 h 79"/>
              <a:gd name="T4" fmla="*/ 41 w 79"/>
              <a:gd name="T5" fmla="*/ 62 h 79"/>
              <a:gd name="T6" fmla="*/ 42 w 79"/>
              <a:gd name="T7" fmla="*/ 62 h 79"/>
              <a:gd name="T8" fmla="*/ 51 w 79"/>
              <a:gd name="T9" fmla="*/ 59 h 79"/>
              <a:gd name="T10" fmla="*/ 58 w 79"/>
              <a:gd name="T11" fmla="*/ 53 h 79"/>
              <a:gd name="T12" fmla="*/ 61 w 79"/>
              <a:gd name="T13" fmla="*/ 45 h 79"/>
              <a:gd name="T14" fmla="*/ 61 w 79"/>
              <a:gd name="T15" fmla="*/ 45 h 79"/>
              <a:gd name="T16" fmla="*/ 62 w 79"/>
              <a:gd name="T17" fmla="*/ 44 h 79"/>
              <a:gd name="T18" fmla="*/ 62 w 79"/>
              <a:gd name="T19" fmla="*/ 44 h 79"/>
              <a:gd name="T20" fmla="*/ 62 w 79"/>
              <a:gd name="T21" fmla="*/ 44 h 79"/>
              <a:gd name="T22" fmla="*/ 62 w 79"/>
              <a:gd name="T23" fmla="*/ 43 h 79"/>
              <a:gd name="T24" fmla="*/ 62 w 79"/>
              <a:gd name="T25" fmla="*/ 43 h 79"/>
              <a:gd name="T26" fmla="*/ 62 w 79"/>
              <a:gd name="T27" fmla="*/ 42 h 79"/>
              <a:gd name="T28" fmla="*/ 62 w 79"/>
              <a:gd name="T29" fmla="*/ 42 h 79"/>
              <a:gd name="T30" fmla="*/ 62 w 79"/>
              <a:gd name="T31" fmla="*/ 41 h 79"/>
              <a:gd name="T32" fmla="*/ 62 w 79"/>
              <a:gd name="T33" fmla="*/ 41 h 79"/>
              <a:gd name="T34" fmla="*/ 62 w 79"/>
              <a:gd name="T35" fmla="*/ 40 h 79"/>
              <a:gd name="T36" fmla="*/ 62 w 79"/>
              <a:gd name="T37" fmla="*/ 40 h 79"/>
              <a:gd name="T38" fmla="*/ 62 w 79"/>
              <a:gd name="T39" fmla="*/ 39 h 79"/>
              <a:gd name="T40" fmla="*/ 62 w 79"/>
              <a:gd name="T41" fmla="*/ 39 h 79"/>
              <a:gd name="T42" fmla="*/ 61 w 79"/>
              <a:gd name="T43" fmla="*/ 34 h 79"/>
              <a:gd name="T44" fmla="*/ 52 w 79"/>
              <a:gd name="T45" fmla="*/ 21 h 79"/>
              <a:gd name="T46" fmla="*/ 46 w 79"/>
              <a:gd name="T47" fmla="*/ 18 h 79"/>
              <a:gd name="T48" fmla="*/ 45 w 79"/>
              <a:gd name="T49" fmla="*/ 18 h 79"/>
              <a:gd name="T50" fmla="*/ 43 w 79"/>
              <a:gd name="T51" fmla="*/ 17 h 79"/>
              <a:gd name="T52" fmla="*/ 40 w 79"/>
              <a:gd name="T53" fmla="*/ 17 h 79"/>
              <a:gd name="T54" fmla="*/ 59 w 79"/>
              <a:gd name="T55" fmla="*/ 5 h 79"/>
              <a:gd name="T56" fmla="*/ 79 w 79"/>
              <a:gd name="T57" fmla="*/ 40 h 79"/>
              <a:gd name="T58" fmla="*/ 29 w 79"/>
              <a:gd name="T59" fmla="*/ 70 h 79"/>
              <a:gd name="T60" fmla="*/ 8 w 79"/>
              <a:gd name="T61" fmla="*/ 45 h 79"/>
              <a:gd name="T62" fmla="*/ 19 w 79"/>
              <a:gd name="T63" fmla="*/ 15 h 79"/>
              <a:gd name="T64" fmla="*/ 39 w 79"/>
              <a:gd name="T65" fmla="*/ 17 h 79"/>
              <a:gd name="T66" fmla="*/ 38 w 79"/>
              <a:gd name="T67" fmla="*/ 17 h 79"/>
              <a:gd name="T68" fmla="*/ 37 w 79"/>
              <a:gd name="T69" fmla="*/ 17 h 79"/>
              <a:gd name="T70" fmla="*/ 36 w 79"/>
              <a:gd name="T71" fmla="*/ 17 h 79"/>
              <a:gd name="T72" fmla="*/ 27 w 79"/>
              <a:gd name="T73" fmla="*/ 21 h 79"/>
              <a:gd name="T74" fmla="*/ 21 w 79"/>
              <a:gd name="T75" fmla="*/ 27 h 79"/>
              <a:gd name="T76" fmla="*/ 17 w 79"/>
              <a:gd name="T77" fmla="*/ 34 h 79"/>
              <a:gd name="T78" fmla="*/ 17 w 79"/>
              <a:gd name="T79" fmla="*/ 34 h 79"/>
              <a:gd name="T80" fmla="*/ 17 w 79"/>
              <a:gd name="T81" fmla="*/ 35 h 79"/>
              <a:gd name="T82" fmla="*/ 17 w 79"/>
              <a:gd name="T83" fmla="*/ 35 h 79"/>
              <a:gd name="T84" fmla="*/ 17 w 79"/>
              <a:gd name="T85" fmla="*/ 36 h 79"/>
              <a:gd name="T86" fmla="*/ 17 w 79"/>
              <a:gd name="T87" fmla="*/ 36 h 79"/>
              <a:gd name="T88" fmla="*/ 17 w 79"/>
              <a:gd name="T89" fmla="*/ 37 h 79"/>
              <a:gd name="T90" fmla="*/ 17 w 79"/>
              <a:gd name="T91" fmla="*/ 37 h 79"/>
              <a:gd name="T92" fmla="*/ 17 w 79"/>
              <a:gd name="T93" fmla="*/ 38 h 79"/>
              <a:gd name="T94" fmla="*/ 17 w 79"/>
              <a:gd name="T95" fmla="*/ 38 h 79"/>
              <a:gd name="T96" fmla="*/ 17 w 79"/>
              <a:gd name="T97" fmla="*/ 39 h 79"/>
              <a:gd name="T98" fmla="*/ 17 w 79"/>
              <a:gd name="T99" fmla="*/ 39 h 79"/>
              <a:gd name="T100" fmla="*/ 17 w 79"/>
              <a:gd name="T101" fmla="*/ 40 h 79"/>
              <a:gd name="T102" fmla="*/ 17 w 79"/>
              <a:gd name="T103" fmla="*/ 40 h 79"/>
              <a:gd name="T104" fmla="*/ 17 w 79"/>
              <a:gd name="T105" fmla="*/ 41 h 79"/>
              <a:gd name="T106" fmla="*/ 20 w 79"/>
              <a:gd name="T107" fmla="*/ 51 h 79"/>
              <a:gd name="T108" fmla="*/ 27 w 79"/>
              <a:gd name="T109" fmla="*/ 59 h 79"/>
              <a:gd name="T110" fmla="*/ 33 w 79"/>
              <a:gd name="T111" fmla="*/ 61 h 79"/>
              <a:gd name="T112" fmla="*/ 35 w 79"/>
              <a:gd name="T113" fmla="*/ 62 h 79"/>
              <a:gd name="T114" fmla="*/ 37 w 79"/>
              <a:gd name="T115" fmla="*/ 62 h 79"/>
              <a:gd name="T116" fmla="*/ 39 w 79"/>
              <a:gd name="T117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9" h="79">
                <a:moveTo>
                  <a:pt x="70" y="64"/>
                </a:moveTo>
                <a:cubicBezTo>
                  <a:pt x="64" y="60"/>
                  <a:pt x="64" y="60"/>
                  <a:pt x="64" y="60"/>
                </a:cubicBezTo>
                <a:cubicBezTo>
                  <a:pt x="63" y="62"/>
                  <a:pt x="61" y="63"/>
                  <a:pt x="60" y="64"/>
                </a:cubicBezTo>
                <a:cubicBezTo>
                  <a:pt x="64" y="71"/>
                  <a:pt x="64" y="71"/>
                  <a:pt x="64" y="71"/>
                </a:cubicBezTo>
                <a:cubicBezTo>
                  <a:pt x="63" y="72"/>
                  <a:pt x="61" y="73"/>
                  <a:pt x="59" y="74"/>
                </a:cubicBezTo>
                <a:cubicBezTo>
                  <a:pt x="57" y="75"/>
                  <a:pt x="56" y="76"/>
                  <a:pt x="54" y="76"/>
                </a:cubicBezTo>
                <a:cubicBezTo>
                  <a:pt x="50" y="70"/>
                  <a:pt x="50" y="70"/>
                  <a:pt x="50" y="70"/>
                </a:cubicBezTo>
                <a:cubicBezTo>
                  <a:pt x="48" y="70"/>
                  <a:pt x="47" y="71"/>
                  <a:pt x="45" y="71"/>
                </a:cubicBezTo>
                <a:cubicBezTo>
                  <a:pt x="45" y="79"/>
                  <a:pt x="45" y="79"/>
                  <a:pt x="45" y="79"/>
                </a:cubicBezTo>
                <a:cubicBezTo>
                  <a:pt x="43" y="79"/>
                  <a:pt x="41" y="79"/>
                  <a:pt x="39" y="79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4" y="62"/>
                  <a:pt x="45" y="62"/>
                  <a:pt x="45" y="61"/>
                </a:cubicBezTo>
                <a:cubicBezTo>
                  <a:pt x="45" y="62"/>
                  <a:pt x="45" y="62"/>
                  <a:pt x="45" y="62"/>
                </a:cubicBezTo>
                <a:cubicBezTo>
                  <a:pt x="45" y="62"/>
                  <a:pt x="45" y="62"/>
                  <a:pt x="45" y="62"/>
                </a:cubicBezTo>
                <a:cubicBezTo>
                  <a:pt x="45" y="61"/>
                  <a:pt x="45" y="61"/>
                  <a:pt x="45" y="61"/>
                </a:cubicBezTo>
                <a:cubicBezTo>
                  <a:pt x="47" y="61"/>
                  <a:pt x="49" y="60"/>
                  <a:pt x="51" y="59"/>
                </a:cubicBezTo>
                <a:cubicBezTo>
                  <a:pt x="51" y="59"/>
                  <a:pt x="52" y="59"/>
                  <a:pt x="52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3" y="58"/>
                  <a:pt x="53" y="58"/>
                  <a:pt x="53" y="58"/>
                </a:cubicBezTo>
                <a:cubicBezTo>
                  <a:pt x="53" y="58"/>
                  <a:pt x="53" y="58"/>
                  <a:pt x="53" y="58"/>
                </a:cubicBezTo>
                <a:cubicBezTo>
                  <a:pt x="53" y="58"/>
                  <a:pt x="53" y="58"/>
                  <a:pt x="53" y="58"/>
                </a:cubicBezTo>
                <a:cubicBezTo>
                  <a:pt x="53" y="58"/>
                  <a:pt x="53" y="58"/>
                  <a:pt x="53" y="58"/>
                </a:cubicBezTo>
                <a:cubicBezTo>
                  <a:pt x="53" y="58"/>
                  <a:pt x="53" y="58"/>
                  <a:pt x="53" y="58"/>
                </a:cubicBezTo>
                <a:cubicBezTo>
                  <a:pt x="55" y="57"/>
                  <a:pt x="56" y="55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9" y="51"/>
                  <a:pt x="59" y="51"/>
                </a:cubicBezTo>
                <a:cubicBezTo>
                  <a:pt x="60" y="49"/>
                  <a:pt x="61" y="47"/>
                  <a:pt x="61" y="46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38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6"/>
                  <a:pt x="62" y="35"/>
                  <a:pt x="61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61" y="32"/>
                  <a:pt x="60" y="30"/>
                  <a:pt x="59" y="28"/>
                </a:cubicBezTo>
                <a:cubicBezTo>
                  <a:pt x="59" y="28"/>
                  <a:pt x="58" y="27"/>
                  <a:pt x="58" y="27"/>
                </a:cubicBezTo>
                <a:cubicBezTo>
                  <a:pt x="58" y="27"/>
                  <a:pt x="58" y="27"/>
                  <a:pt x="58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6"/>
                </a:cubicBezTo>
                <a:cubicBezTo>
                  <a:pt x="56" y="24"/>
                  <a:pt x="54" y="22"/>
                  <a:pt x="5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1" y="20"/>
                  <a:pt x="51" y="20"/>
                  <a:pt x="51" y="20"/>
                </a:cubicBezTo>
                <a:cubicBezTo>
                  <a:pt x="49" y="19"/>
                  <a:pt x="48" y="19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4" y="17"/>
                  <a:pt x="44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7"/>
                  <a:pt x="40" y="17"/>
                  <a:pt x="39" y="17"/>
                </a:cubicBezTo>
                <a:cubicBezTo>
                  <a:pt x="39" y="0"/>
                  <a:pt x="39" y="0"/>
                  <a:pt x="39" y="0"/>
                </a:cubicBezTo>
                <a:cubicBezTo>
                  <a:pt x="41" y="0"/>
                  <a:pt x="43" y="0"/>
                  <a:pt x="45" y="0"/>
                </a:cubicBezTo>
                <a:cubicBezTo>
                  <a:pt x="45" y="8"/>
                  <a:pt x="45" y="8"/>
                  <a:pt x="45" y="8"/>
                </a:cubicBezTo>
                <a:cubicBezTo>
                  <a:pt x="47" y="8"/>
                  <a:pt x="48" y="9"/>
                  <a:pt x="50" y="9"/>
                </a:cubicBezTo>
                <a:cubicBezTo>
                  <a:pt x="54" y="3"/>
                  <a:pt x="54" y="3"/>
                  <a:pt x="54" y="3"/>
                </a:cubicBezTo>
                <a:cubicBezTo>
                  <a:pt x="56" y="3"/>
                  <a:pt x="57" y="4"/>
                  <a:pt x="59" y="5"/>
                </a:cubicBezTo>
                <a:cubicBezTo>
                  <a:pt x="61" y="6"/>
                  <a:pt x="63" y="7"/>
                  <a:pt x="64" y="9"/>
                </a:cubicBezTo>
                <a:cubicBezTo>
                  <a:pt x="60" y="15"/>
                  <a:pt x="60" y="15"/>
                  <a:pt x="60" y="15"/>
                </a:cubicBezTo>
                <a:cubicBezTo>
                  <a:pt x="61" y="16"/>
                  <a:pt x="63" y="18"/>
                  <a:pt x="64" y="19"/>
                </a:cubicBezTo>
                <a:cubicBezTo>
                  <a:pt x="70" y="15"/>
                  <a:pt x="70" y="15"/>
                  <a:pt x="70" y="15"/>
                </a:cubicBezTo>
                <a:cubicBezTo>
                  <a:pt x="72" y="16"/>
                  <a:pt x="73" y="18"/>
                  <a:pt x="74" y="20"/>
                </a:cubicBezTo>
                <a:cubicBezTo>
                  <a:pt x="75" y="22"/>
                  <a:pt x="76" y="23"/>
                  <a:pt x="76" y="25"/>
                </a:cubicBezTo>
                <a:cubicBezTo>
                  <a:pt x="70" y="29"/>
                  <a:pt x="70" y="29"/>
                  <a:pt x="70" y="29"/>
                </a:cubicBezTo>
                <a:cubicBezTo>
                  <a:pt x="70" y="30"/>
                  <a:pt x="71" y="32"/>
                  <a:pt x="71" y="34"/>
                </a:cubicBezTo>
                <a:cubicBezTo>
                  <a:pt x="79" y="34"/>
                  <a:pt x="79" y="34"/>
                  <a:pt x="79" y="34"/>
                </a:cubicBezTo>
                <a:cubicBezTo>
                  <a:pt x="79" y="36"/>
                  <a:pt x="79" y="38"/>
                  <a:pt x="79" y="40"/>
                </a:cubicBezTo>
                <a:cubicBezTo>
                  <a:pt x="79" y="42"/>
                  <a:pt x="79" y="44"/>
                  <a:pt x="79" y="45"/>
                </a:cubicBezTo>
                <a:cubicBezTo>
                  <a:pt x="71" y="45"/>
                  <a:pt x="71" y="45"/>
                  <a:pt x="71" y="45"/>
                </a:cubicBezTo>
                <a:cubicBezTo>
                  <a:pt x="71" y="47"/>
                  <a:pt x="70" y="49"/>
                  <a:pt x="70" y="50"/>
                </a:cubicBezTo>
                <a:cubicBezTo>
                  <a:pt x="76" y="54"/>
                  <a:pt x="76" y="54"/>
                  <a:pt x="76" y="54"/>
                </a:cubicBezTo>
                <a:cubicBezTo>
                  <a:pt x="76" y="56"/>
                  <a:pt x="75" y="58"/>
                  <a:pt x="74" y="59"/>
                </a:cubicBezTo>
                <a:cubicBezTo>
                  <a:pt x="73" y="61"/>
                  <a:pt x="72" y="63"/>
                  <a:pt x="70" y="64"/>
                </a:cubicBezTo>
                <a:close/>
                <a:moveTo>
                  <a:pt x="39" y="79"/>
                </a:moveTo>
                <a:cubicBezTo>
                  <a:pt x="37" y="79"/>
                  <a:pt x="35" y="79"/>
                  <a:pt x="34" y="79"/>
                </a:cubicBezTo>
                <a:cubicBezTo>
                  <a:pt x="34" y="71"/>
                  <a:pt x="34" y="71"/>
                  <a:pt x="34" y="71"/>
                </a:cubicBezTo>
                <a:cubicBezTo>
                  <a:pt x="32" y="71"/>
                  <a:pt x="30" y="70"/>
                  <a:pt x="29" y="70"/>
                </a:cubicBezTo>
                <a:cubicBezTo>
                  <a:pt x="25" y="76"/>
                  <a:pt x="25" y="76"/>
                  <a:pt x="25" y="76"/>
                </a:cubicBezTo>
                <a:cubicBezTo>
                  <a:pt x="23" y="76"/>
                  <a:pt x="21" y="75"/>
                  <a:pt x="20" y="74"/>
                </a:cubicBezTo>
                <a:cubicBezTo>
                  <a:pt x="18" y="73"/>
                  <a:pt x="16" y="72"/>
                  <a:pt x="15" y="71"/>
                </a:cubicBezTo>
                <a:cubicBezTo>
                  <a:pt x="19" y="64"/>
                  <a:pt x="19" y="64"/>
                  <a:pt x="19" y="64"/>
                </a:cubicBezTo>
                <a:cubicBezTo>
                  <a:pt x="17" y="63"/>
                  <a:pt x="16" y="62"/>
                  <a:pt x="15" y="60"/>
                </a:cubicBezTo>
                <a:cubicBezTo>
                  <a:pt x="8" y="64"/>
                  <a:pt x="8" y="64"/>
                  <a:pt x="8" y="64"/>
                </a:cubicBezTo>
                <a:cubicBezTo>
                  <a:pt x="7" y="63"/>
                  <a:pt x="6" y="61"/>
                  <a:pt x="5" y="59"/>
                </a:cubicBezTo>
                <a:cubicBezTo>
                  <a:pt x="4" y="58"/>
                  <a:pt x="3" y="56"/>
                  <a:pt x="2" y="54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49"/>
                  <a:pt x="8" y="47"/>
                  <a:pt x="8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4"/>
                  <a:pt x="0" y="42"/>
                  <a:pt x="0" y="40"/>
                </a:cubicBezTo>
                <a:cubicBezTo>
                  <a:pt x="0" y="38"/>
                  <a:pt x="0" y="36"/>
                  <a:pt x="0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32"/>
                  <a:pt x="9" y="30"/>
                  <a:pt x="9" y="29"/>
                </a:cubicBezTo>
                <a:cubicBezTo>
                  <a:pt x="2" y="25"/>
                  <a:pt x="2" y="25"/>
                  <a:pt x="2" y="25"/>
                </a:cubicBezTo>
                <a:cubicBezTo>
                  <a:pt x="3" y="23"/>
                  <a:pt x="4" y="22"/>
                  <a:pt x="5" y="20"/>
                </a:cubicBezTo>
                <a:cubicBezTo>
                  <a:pt x="6" y="18"/>
                  <a:pt x="7" y="16"/>
                  <a:pt x="8" y="15"/>
                </a:cubicBezTo>
                <a:cubicBezTo>
                  <a:pt x="15" y="19"/>
                  <a:pt x="15" y="19"/>
                  <a:pt x="15" y="19"/>
                </a:cubicBezTo>
                <a:cubicBezTo>
                  <a:pt x="16" y="18"/>
                  <a:pt x="17" y="16"/>
                  <a:pt x="19" y="15"/>
                </a:cubicBezTo>
                <a:cubicBezTo>
                  <a:pt x="15" y="9"/>
                  <a:pt x="15" y="9"/>
                  <a:pt x="15" y="9"/>
                </a:cubicBezTo>
                <a:cubicBezTo>
                  <a:pt x="16" y="7"/>
                  <a:pt x="18" y="6"/>
                  <a:pt x="20" y="5"/>
                </a:cubicBezTo>
                <a:cubicBezTo>
                  <a:pt x="21" y="4"/>
                  <a:pt x="23" y="3"/>
                  <a:pt x="25" y="3"/>
                </a:cubicBezTo>
                <a:cubicBezTo>
                  <a:pt x="29" y="9"/>
                  <a:pt x="29" y="9"/>
                  <a:pt x="29" y="9"/>
                </a:cubicBezTo>
                <a:cubicBezTo>
                  <a:pt x="30" y="9"/>
                  <a:pt x="32" y="8"/>
                  <a:pt x="34" y="8"/>
                </a:cubicBezTo>
                <a:cubicBezTo>
                  <a:pt x="34" y="0"/>
                  <a:pt x="34" y="0"/>
                  <a:pt x="34" y="0"/>
                </a:cubicBezTo>
                <a:cubicBezTo>
                  <a:pt x="35" y="0"/>
                  <a:pt x="37" y="0"/>
                  <a:pt x="39" y="0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6" y="17"/>
                  <a:pt x="36" y="17"/>
                  <a:pt x="36" y="17"/>
                </a:cubicBezTo>
                <a:cubicBezTo>
                  <a:pt x="36" y="17"/>
                  <a:pt x="36" y="17"/>
                  <a:pt x="36" y="17"/>
                </a:cubicBezTo>
                <a:cubicBezTo>
                  <a:pt x="36" y="17"/>
                  <a:pt x="36" y="17"/>
                  <a:pt x="36" y="17"/>
                </a:cubicBezTo>
                <a:cubicBezTo>
                  <a:pt x="36" y="17"/>
                  <a:pt x="36" y="17"/>
                  <a:pt x="36" y="17"/>
                </a:cubicBezTo>
                <a:cubicBezTo>
                  <a:pt x="36" y="17"/>
                  <a:pt x="36" y="17"/>
                  <a:pt x="36" y="17"/>
                </a:cubicBezTo>
                <a:cubicBezTo>
                  <a:pt x="36" y="17"/>
                  <a:pt x="36" y="17"/>
                  <a:pt x="36" y="17"/>
                </a:cubicBezTo>
                <a:cubicBezTo>
                  <a:pt x="36" y="17"/>
                  <a:pt x="36" y="17"/>
                  <a:pt x="36" y="17"/>
                </a:cubicBezTo>
                <a:cubicBezTo>
                  <a:pt x="35" y="17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2" y="18"/>
                  <a:pt x="30" y="19"/>
                  <a:pt x="28" y="20"/>
                </a:cubicBezTo>
                <a:cubicBezTo>
                  <a:pt x="28" y="20"/>
                  <a:pt x="27" y="20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4" y="23"/>
                  <a:pt x="22" y="24"/>
                  <a:pt x="21" y="26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0" y="27"/>
                  <a:pt x="20" y="28"/>
                  <a:pt x="20" y="28"/>
                </a:cubicBezTo>
                <a:cubicBezTo>
                  <a:pt x="19" y="30"/>
                  <a:pt x="18" y="32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43"/>
                  <a:pt x="17" y="44"/>
                  <a:pt x="17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8" y="47"/>
                  <a:pt x="19" y="49"/>
                  <a:pt x="20" y="51"/>
                </a:cubicBezTo>
                <a:cubicBezTo>
                  <a:pt x="20" y="52"/>
                  <a:pt x="20" y="52"/>
                  <a:pt x="21" y="53"/>
                </a:cubicBezTo>
                <a:cubicBezTo>
                  <a:pt x="21" y="53"/>
                  <a:pt x="21" y="53"/>
                  <a:pt x="21" y="53"/>
                </a:cubicBezTo>
                <a:cubicBezTo>
                  <a:pt x="21" y="53"/>
                  <a:pt x="21" y="53"/>
                  <a:pt x="21" y="53"/>
                </a:cubicBezTo>
                <a:cubicBezTo>
                  <a:pt x="21" y="53"/>
                  <a:pt x="21" y="53"/>
                  <a:pt x="21" y="53"/>
                </a:cubicBezTo>
                <a:cubicBezTo>
                  <a:pt x="22" y="55"/>
                  <a:pt x="24" y="57"/>
                  <a:pt x="26" y="58"/>
                </a:cubicBezTo>
                <a:cubicBezTo>
                  <a:pt x="26" y="58"/>
                  <a:pt x="26" y="58"/>
                  <a:pt x="26" y="58"/>
                </a:cubicBezTo>
                <a:cubicBezTo>
                  <a:pt x="27" y="58"/>
                  <a:pt x="27" y="58"/>
                  <a:pt x="27" y="58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59"/>
                  <a:pt x="28" y="59"/>
                  <a:pt x="28" y="59"/>
                </a:cubicBezTo>
                <a:cubicBezTo>
                  <a:pt x="29" y="60"/>
                  <a:pt x="31" y="61"/>
                  <a:pt x="32" y="61"/>
                </a:cubicBezTo>
                <a:cubicBezTo>
                  <a:pt x="32" y="61"/>
                  <a:pt x="32" y="61"/>
                  <a:pt x="32" y="61"/>
                </a:cubicBezTo>
                <a:cubicBezTo>
                  <a:pt x="32" y="61"/>
                  <a:pt x="32" y="61"/>
                  <a:pt x="32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4" y="61"/>
                  <a:pt x="34" y="61"/>
                  <a:pt x="34" y="61"/>
                </a:cubicBezTo>
                <a:cubicBezTo>
                  <a:pt x="34" y="61"/>
                  <a:pt x="34" y="61"/>
                  <a:pt x="34" y="61"/>
                </a:cubicBezTo>
                <a:cubicBezTo>
                  <a:pt x="34" y="62"/>
                  <a:pt x="34" y="62"/>
                  <a:pt x="34" y="62"/>
                </a:cubicBezTo>
                <a:cubicBezTo>
                  <a:pt x="34" y="62"/>
                  <a:pt x="34" y="62"/>
                  <a:pt x="34" y="62"/>
                </a:cubicBezTo>
                <a:cubicBezTo>
                  <a:pt x="34" y="62"/>
                  <a:pt x="34" y="62"/>
                  <a:pt x="34" y="62"/>
                </a:cubicBezTo>
                <a:cubicBezTo>
                  <a:pt x="34" y="62"/>
                  <a:pt x="34" y="62"/>
                  <a:pt x="34" y="62"/>
                </a:cubicBezTo>
                <a:cubicBezTo>
                  <a:pt x="34" y="62"/>
                  <a:pt x="34" y="62"/>
                  <a:pt x="34" y="62"/>
                </a:cubicBezTo>
                <a:cubicBezTo>
                  <a:pt x="34" y="62"/>
                  <a:pt x="34" y="62"/>
                  <a:pt x="34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6" y="62"/>
                  <a:pt x="36" y="62"/>
                  <a:pt x="36" y="62"/>
                </a:cubicBezTo>
                <a:cubicBezTo>
                  <a:pt x="36" y="62"/>
                  <a:pt x="36" y="62"/>
                  <a:pt x="36" y="62"/>
                </a:cubicBezTo>
                <a:cubicBezTo>
                  <a:pt x="36" y="62"/>
                  <a:pt x="36" y="62"/>
                  <a:pt x="36" y="62"/>
                </a:cubicBezTo>
                <a:cubicBezTo>
                  <a:pt x="37" y="62"/>
                  <a:pt x="37" y="62"/>
                  <a:pt x="37" y="62"/>
                </a:cubicBezTo>
                <a:cubicBezTo>
                  <a:pt x="37" y="62"/>
                  <a:pt x="37" y="62"/>
                  <a:pt x="37" y="62"/>
                </a:cubicBezTo>
                <a:cubicBezTo>
                  <a:pt x="37" y="62"/>
                  <a:pt x="37" y="62"/>
                  <a:pt x="37" y="62"/>
                </a:cubicBezTo>
                <a:cubicBezTo>
                  <a:pt x="37" y="62"/>
                  <a:pt x="37" y="62"/>
                  <a:pt x="38" y="62"/>
                </a:cubicBezTo>
                <a:cubicBezTo>
                  <a:pt x="38" y="62"/>
                  <a:pt x="38" y="62"/>
                  <a:pt x="38" y="62"/>
                </a:cubicBezTo>
                <a:cubicBezTo>
                  <a:pt x="38" y="62"/>
                  <a:pt x="38" y="62"/>
                  <a:pt x="38" y="62"/>
                </a:cubicBezTo>
                <a:cubicBezTo>
                  <a:pt x="38" y="62"/>
                  <a:pt x="38" y="62"/>
                  <a:pt x="38" y="62"/>
                </a:cubicBezTo>
                <a:cubicBezTo>
                  <a:pt x="38" y="62"/>
                  <a:pt x="38" y="62"/>
                  <a:pt x="38" y="62"/>
                </a:cubicBezTo>
                <a:cubicBezTo>
                  <a:pt x="38" y="62"/>
                  <a:pt x="39" y="62"/>
                  <a:pt x="39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2"/>
                  <a:pt x="39" y="62"/>
                  <a:pt x="39" y="62"/>
                </a:cubicBezTo>
                <a:lnTo>
                  <a:pt x="39" y="79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61" name="Freeform 30"/>
          <p:cNvSpPr>
            <a:spLocks noEditPoints="1"/>
          </p:cNvSpPr>
          <p:nvPr/>
        </p:nvSpPr>
        <p:spPr bwMode="auto">
          <a:xfrm>
            <a:off x="7159592" y="3145100"/>
            <a:ext cx="323361" cy="323361"/>
          </a:xfrm>
          <a:custGeom>
            <a:avLst/>
            <a:gdLst>
              <a:gd name="T0" fmla="*/ 35 w 47"/>
              <a:gd name="T1" fmla="*/ 32 h 47"/>
              <a:gd name="T2" fmla="*/ 35 w 47"/>
              <a:gd name="T3" fmla="*/ 22 h 47"/>
              <a:gd name="T4" fmla="*/ 39 w 47"/>
              <a:gd name="T5" fmla="*/ 13 h 47"/>
              <a:gd name="T6" fmla="*/ 39 w 47"/>
              <a:gd name="T7" fmla="*/ 9 h 47"/>
              <a:gd name="T8" fmla="*/ 43 w 47"/>
              <a:gd name="T9" fmla="*/ 17 h 47"/>
              <a:gd name="T10" fmla="*/ 44 w 47"/>
              <a:gd name="T11" fmla="*/ 25 h 47"/>
              <a:gd name="T12" fmla="*/ 45 w 47"/>
              <a:gd name="T13" fmla="*/ 33 h 47"/>
              <a:gd name="T14" fmla="*/ 36 w 47"/>
              <a:gd name="T15" fmla="*/ 43 h 47"/>
              <a:gd name="T16" fmla="*/ 30 w 47"/>
              <a:gd name="T17" fmla="*/ 46 h 47"/>
              <a:gd name="T18" fmla="*/ 34 w 47"/>
              <a:gd name="T19" fmla="*/ 39 h 47"/>
              <a:gd name="T20" fmla="*/ 33 w 47"/>
              <a:gd name="T21" fmla="*/ 5 h 47"/>
              <a:gd name="T22" fmla="*/ 30 w 47"/>
              <a:gd name="T23" fmla="*/ 14 h 47"/>
              <a:gd name="T24" fmla="*/ 35 w 47"/>
              <a:gd name="T25" fmla="*/ 15 h 47"/>
              <a:gd name="T26" fmla="*/ 35 w 47"/>
              <a:gd name="T27" fmla="*/ 22 h 47"/>
              <a:gd name="T28" fmla="*/ 35 w 47"/>
              <a:gd name="T29" fmla="*/ 29 h 47"/>
              <a:gd name="T30" fmla="*/ 30 w 47"/>
              <a:gd name="T31" fmla="*/ 46 h 47"/>
              <a:gd name="T32" fmla="*/ 30 w 47"/>
              <a:gd name="T33" fmla="*/ 46 h 47"/>
              <a:gd name="T34" fmla="*/ 28 w 47"/>
              <a:gd name="T35" fmla="*/ 6 h 47"/>
              <a:gd name="T36" fmla="*/ 28 w 47"/>
              <a:gd name="T37" fmla="*/ 13 h 47"/>
              <a:gd name="T38" fmla="*/ 29 w 47"/>
              <a:gd name="T39" fmla="*/ 22 h 47"/>
              <a:gd name="T40" fmla="*/ 30 w 47"/>
              <a:gd name="T41" fmla="*/ 26 h 47"/>
              <a:gd name="T42" fmla="*/ 30 w 47"/>
              <a:gd name="T43" fmla="*/ 33 h 47"/>
              <a:gd name="T44" fmla="*/ 28 w 47"/>
              <a:gd name="T45" fmla="*/ 44 h 47"/>
              <a:gd name="T46" fmla="*/ 23 w 47"/>
              <a:gd name="T47" fmla="*/ 27 h 47"/>
              <a:gd name="T48" fmla="*/ 26 w 47"/>
              <a:gd name="T49" fmla="*/ 3 h 47"/>
              <a:gd name="T50" fmla="*/ 24 w 47"/>
              <a:gd name="T51" fmla="*/ 18 h 47"/>
              <a:gd name="T52" fmla="*/ 28 w 47"/>
              <a:gd name="T53" fmla="*/ 20 h 47"/>
              <a:gd name="T54" fmla="*/ 28 w 47"/>
              <a:gd name="T55" fmla="*/ 29 h 47"/>
              <a:gd name="T56" fmla="*/ 28 w 47"/>
              <a:gd name="T57" fmla="*/ 41 h 47"/>
              <a:gd name="T58" fmla="*/ 19 w 47"/>
              <a:gd name="T59" fmla="*/ 44 h 47"/>
              <a:gd name="T60" fmla="*/ 22 w 47"/>
              <a:gd name="T61" fmla="*/ 29 h 47"/>
              <a:gd name="T62" fmla="*/ 19 w 47"/>
              <a:gd name="T63" fmla="*/ 28 h 47"/>
              <a:gd name="T64" fmla="*/ 19 w 47"/>
              <a:gd name="T65" fmla="*/ 13 h 47"/>
              <a:gd name="T66" fmla="*/ 19 w 47"/>
              <a:gd name="T67" fmla="*/ 3 h 47"/>
              <a:gd name="T68" fmla="*/ 23 w 47"/>
              <a:gd name="T69" fmla="*/ 20 h 47"/>
              <a:gd name="T70" fmla="*/ 18 w 47"/>
              <a:gd name="T71" fmla="*/ 47 h 47"/>
              <a:gd name="T72" fmla="*/ 17 w 47"/>
              <a:gd name="T73" fmla="*/ 1 h 47"/>
              <a:gd name="T74" fmla="*/ 17 w 47"/>
              <a:gd name="T75" fmla="*/ 1 h 47"/>
              <a:gd name="T76" fmla="*/ 19 w 47"/>
              <a:gd name="T77" fmla="*/ 13 h 47"/>
              <a:gd name="T78" fmla="*/ 18 w 47"/>
              <a:gd name="T79" fmla="*/ 25 h 47"/>
              <a:gd name="T80" fmla="*/ 18 w 47"/>
              <a:gd name="T81" fmla="*/ 22 h 47"/>
              <a:gd name="T82" fmla="*/ 19 w 47"/>
              <a:gd name="T83" fmla="*/ 34 h 47"/>
              <a:gd name="T84" fmla="*/ 13 w 47"/>
              <a:gd name="T85" fmla="*/ 45 h 47"/>
              <a:gd name="T86" fmla="*/ 13 w 47"/>
              <a:gd name="T87" fmla="*/ 39 h 47"/>
              <a:gd name="T88" fmla="*/ 17 w 47"/>
              <a:gd name="T89" fmla="*/ 46 h 47"/>
              <a:gd name="T90" fmla="*/ 17 w 47"/>
              <a:gd name="T91" fmla="*/ 1 h 47"/>
              <a:gd name="T92" fmla="*/ 13 w 47"/>
              <a:gd name="T93" fmla="*/ 8 h 47"/>
              <a:gd name="T94" fmla="*/ 11 w 47"/>
              <a:gd name="T95" fmla="*/ 18 h 47"/>
              <a:gd name="T96" fmla="*/ 11 w 47"/>
              <a:gd name="T97" fmla="*/ 25 h 47"/>
              <a:gd name="T98" fmla="*/ 11 w 47"/>
              <a:gd name="T99" fmla="*/ 32 h 47"/>
              <a:gd name="T100" fmla="*/ 6 w 47"/>
              <a:gd name="T101" fmla="*/ 40 h 47"/>
              <a:gd name="T102" fmla="*/ 4 w 47"/>
              <a:gd name="T103" fmla="*/ 32 h 47"/>
              <a:gd name="T104" fmla="*/ 2 w 47"/>
              <a:gd name="T105" fmla="*/ 24 h 47"/>
              <a:gd name="T106" fmla="*/ 4 w 47"/>
              <a:gd name="T107" fmla="*/ 15 h 47"/>
              <a:gd name="T108" fmla="*/ 6 w 47"/>
              <a:gd name="T109" fmla="*/ 7 h 47"/>
              <a:gd name="T110" fmla="*/ 11 w 47"/>
              <a:gd name="T111" fmla="*/ 15 h 47"/>
              <a:gd name="T112" fmla="*/ 11 w 47"/>
              <a:gd name="T113" fmla="*/ 25 h 47"/>
              <a:gd name="T114" fmla="*/ 8 w 47"/>
              <a:gd name="T115" fmla="*/ 34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" h="47">
                <a:moveTo>
                  <a:pt x="36" y="43"/>
                </a:moveTo>
                <a:cubicBezTo>
                  <a:pt x="35" y="42"/>
                  <a:pt x="35" y="42"/>
                  <a:pt x="35" y="42"/>
                </a:cubicBezTo>
                <a:cubicBezTo>
                  <a:pt x="35" y="38"/>
                  <a:pt x="35" y="38"/>
                  <a:pt x="35" y="38"/>
                </a:cubicBezTo>
                <a:cubicBezTo>
                  <a:pt x="37" y="36"/>
                  <a:pt x="38" y="35"/>
                  <a:pt x="39" y="34"/>
                </a:cubicBezTo>
                <a:cubicBezTo>
                  <a:pt x="35" y="32"/>
                  <a:pt x="35" y="32"/>
                  <a:pt x="35" y="32"/>
                </a:cubicBezTo>
                <a:cubicBezTo>
                  <a:pt x="35" y="29"/>
                  <a:pt x="35" y="29"/>
                  <a:pt x="35" y="29"/>
                </a:cubicBezTo>
                <a:cubicBezTo>
                  <a:pt x="40" y="32"/>
                  <a:pt x="40" y="32"/>
                  <a:pt x="40" y="32"/>
                </a:cubicBezTo>
                <a:cubicBezTo>
                  <a:pt x="41" y="30"/>
                  <a:pt x="42" y="27"/>
                  <a:pt x="42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2"/>
                  <a:pt x="35" y="22"/>
                  <a:pt x="35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42" y="20"/>
                  <a:pt x="41" y="17"/>
                  <a:pt x="40" y="15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9" y="13"/>
                  <a:pt x="39" y="13"/>
                  <a:pt x="39" y="13"/>
                </a:cubicBezTo>
                <a:cubicBezTo>
                  <a:pt x="38" y="12"/>
                  <a:pt x="37" y="11"/>
                  <a:pt x="35" y="9"/>
                </a:cubicBezTo>
                <a:cubicBezTo>
                  <a:pt x="35" y="5"/>
                  <a:pt x="35" y="5"/>
                  <a:pt x="35" y="5"/>
                </a:cubicBezTo>
                <a:cubicBezTo>
                  <a:pt x="36" y="4"/>
                  <a:pt x="36" y="4"/>
                  <a:pt x="36" y="4"/>
                </a:cubicBezTo>
                <a:cubicBezTo>
                  <a:pt x="38" y="5"/>
                  <a:pt x="39" y="6"/>
                  <a:pt x="40" y="7"/>
                </a:cubicBezTo>
                <a:cubicBezTo>
                  <a:pt x="39" y="9"/>
                  <a:pt x="39" y="9"/>
                  <a:pt x="39" y="9"/>
                </a:cubicBezTo>
                <a:cubicBezTo>
                  <a:pt x="39" y="10"/>
                  <a:pt x="40" y="10"/>
                  <a:pt x="40" y="11"/>
                </a:cubicBezTo>
                <a:cubicBezTo>
                  <a:pt x="42" y="9"/>
                  <a:pt x="42" y="9"/>
                  <a:pt x="42" y="9"/>
                </a:cubicBezTo>
                <a:cubicBezTo>
                  <a:pt x="43" y="11"/>
                  <a:pt x="44" y="12"/>
                  <a:pt x="45" y="14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6"/>
                  <a:pt x="43" y="17"/>
                  <a:pt x="43" y="17"/>
                </a:cubicBezTo>
                <a:cubicBezTo>
                  <a:pt x="46" y="17"/>
                  <a:pt x="46" y="17"/>
                  <a:pt x="46" y="17"/>
                </a:cubicBezTo>
                <a:cubicBezTo>
                  <a:pt x="47" y="18"/>
                  <a:pt x="47" y="20"/>
                  <a:pt x="47" y="22"/>
                </a:cubicBezTo>
                <a:cubicBezTo>
                  <a:pt x="44" y="22"/>
                  <a:pt x="44" y="22"/>
                  <a:pt x="44" y="22"/>
                </a:cubicBezTo>
                <a:cubicBezTo>
                  <a:pt x="44" y="23"/>
                  <a:pt x="44" y="23"/>
                  <a:pt x="44" y="24"/>
                </a:cubicBezTo>
                <a:cubicBezTo>
                  <a:pt x="44" y="24"/>
                  <a:pt x="44" y="24"/>
                  <a:pt x="44" y="25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7"/>
                  <a:pt x="47" y="29"/>
                  <a:pt x="46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1"/>
                  <a:pt x="43" y="32"/>
                </a:cubicBezTo>
                <a:cubicBezTo>
                  <a:pt x="45" y="33"/>
                  <a:pt x="45" y="33"/>
                  <a:pt x="45" y="33"/>
                </a:cubicBezTo>
                <a:cubicBezTo>
                  <a:pt x="44" y="35"/>
                  <a:pt x="43" y="36"/>
                  <a:pt x="42" y="38"/>
                </a:cubicBezTo>
                <a:cubicBezTo>
                  <a:pt x="40" y="36"/>
                  <a:pt x="40" y="36"/>
                  <a:pt x="40" y="36"/>
                </a:cubicBezTo>
                <a:cubicBezTo>
                  <a:pt x="40" y="37"/>
                  <a:pt x="39" y="37"/>
                  <a:pt x="39" y="38"/>
                </a:cubicBezTo>
                <a:cubicBezTo>
                  <a:pt x="40" y="40"/>
                  <a:pt x="40" y="40"/>
                  <a:pt x="40" y="40"/>
                </a:cubicBezTo>
                <a:cubicBezTo>
                  <a:pt x="39" y="41"/>
                  <a:pt x="38" y="42"/>
                  <a:pt x="36" y="43"/>
                </a:cubicBezTo>
                <a:close/>
                <a:moveTo>
                  <a:pt x="35" y="42"/>
                </a:moveTo>
                <a:cubicBezTo>
                  <a:pt x="35" y="41"/>
                  <a:pt x="35" y="41"/>
                  <a:pt x="35" y="41"/>
                </a:cubicBezTo>
                <a:cubicBezTo>
                  <a:pt x="34" y="41"/>
                  <a:pt x="34" y="42"/>
                  <a:pt x="33" y="42"/>
                </a:cubicBezTo>
                <a:cubicBezTo>
                  <a:pt x="34" y="45"/>
                  <a:pt x="34" y="45"/>
                  <a:pt x="34" y="45"/>
                </a:cubicBezTo>
                <a:cubicBezTo>
                  <a:pt x="33" y="45"/>
                  <a:pt x="31" y="46"/>
                  <a:pt x="30" y="46"/>
                </a:cubicBezTo>
                <a:cubicBezTo>
                  <a:pt x="30" y="41"/>
                  <a:pt x="30" y="41"/>
                  <a:pt x="30" y="41"/>
                </a:cubicBezTo>
                <a:cubicBezTo>
                  <a:pt x="31" y="41"/>
                  <a:pt x="31" y="40"/>
                  <a:pt x="32" y="40"/>
                </a:cubicBezTo>
                <a:cubicBezTo>
                  <a:pt x="30" y="38"/>
                  <a:pt x="30" y="38"/>
                  <a:pt x="30" y="38"/>
                </a:cubicBezTo>
                <a:cubicBezTo>
                  <a:pt x="30" y="33"/>
                  <a:pt x="30" y="33"/>
                  <a:pt x="30" y="33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5" y="38"/>
                  <a:pt x="35" y="38"/>
                </a:cubicBezTo>
                <a:cubicBezTo>
                  <a:pt x="35" y="42"/>
                  <a:pt x="35" y="42"/>
                  <a:pt x="35" y="42"/>
                </a:cubicBezTo>
                <a:close/>
                <a:moveTo>
                  <a:pt x="30" y="1"/>
                </a:moveTo>
                <a:cubicBezTo>
                  <a:pt x="31" y="1"/>
                  <a:pt x="33" y="2"/>
                  <a:pt x="34" y="2"/>
                </a:cubicBezTo>
                <a:cubicBezTo>
                  <a:pt x="33" y="5"/>
                  <a:pt x="33" y="5"/>
                  <a:pt x="33" y="5"/>
                </a:cubicBezTo>
                <a:cubicBezTo>
                  <a:pt x="34" y="5"/>
                  <a:pt x="34" y="6"/>
                  <a:pt x="35" y="6"/>
                </a:cubicBezTo>
                <a:cubicBezTo>
                  <a:pt x="35" y="5"/>
                  <a:pt x="35" y="5"/>
                  <a:pt x="35" y="5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9"/>
                  <a:pt x="34" y="8"/>
                  <a:pt x="34" y="8"/>
                </a:cubicBezTo>
                <a:cubicBezTo>
                  <a:pt x="30" y="14"/>
                  <a:pt x="30" y="14"/>
                  <a:pt x="30" y="14"/>
                </a:cubicBezTo>
                <a:cubicBezTo>
                  <a:pt x="30" y="9"/>
                  <a:pt x="30" y="9"/>
                  <a:pt x="30" y="9"/>
                </a:cubicBezTo>
                <a:cubicBezTo>
                  <a:pt x="32" y="7"/>
                  <a:pt x="32" y="7"/>
                  <a:pt x="32" y="7"/>
                </a:cubicBezTo>
                <a:cubicBezTo>
                  <a:pt x="31" y="7"/>
                  <a:pt x="31" y="7"/>
                  <a:pt x="30" y="6"/>
                </a:cubicBezTo>
                <a:cubicBezTo>
                  <a:pt x="30" y="1"/>
                  <a:pt x="30" y="1"/>
                  <a:pt x="30" y="1"/>
                </a:cubicBezTo>
                <a:close/>
                <a:moveTo>
                  <a:pt x="35" y="15"/>
                </a:moveTo>
                <a:cubicBezTo>
                  <a:pt x="35" y="18"/>
                  <a:pt x="35" y="18"/>
                  <a:pt x="35" y="18"/>
                </a:cubicBezTo>
                <a:cubicBezTo>
                  <a:pt x="30" y="21"/>
                  <a:pt x="30" y="21"/>
                  <a:pt x="30" y="21"/>
                </a:cubicBezTo>
                <a:cubicBezTo>
                  <a:pt x="30" y="18"/>
                  <a:pt x="30" y="18"/>
                  <a:pt x="30" y="18"/>
                </a:cubicBezTo>
                <a:cubicBezTo>
                  <a:pt x="35" y="15"/>
                  <a:pt x="35" y="15"/>
                  <a:pt x="35" y="15"/>
                </a:cubicBezTo>
                <a:close/>
                <a:moveTo>
                  <a:pt x="35" y="22"/>
                </a:moveTo>
                <a:cubicBezTo>
                  <a:pt x="35" y="25"/>
                  <a:pt x="35" y="25"/>
                  <a:pt x="35" y="25"/>
                </a:cubicBezTo>
                <a:cubicBezTo>
                  <a:pt x="30" y="25"/>
                  <a:pt x="30" y="25"/>
                  <a:pt x="30" y="25"/>
                </a:cubicBezTo>
                <a:cubicBezTo>
                  <a:pt x="30" y="22"/>
                  <a:pt x="30" y="22"/>
                  <a:pt x="30" y="22"/>
                </a:cubicBezTo>
                <a:cubicBezTo>
                  <a:pt x="35" y="22"/>
                  <a:pt x="35" y="22"/>
                  <a:pt x="35" y="22"/>
                </a:cubicBezTo>
                <a:close/>
                <a:moveTo>
                  <a:pt x="35" y="29"/>
                </a:moveTo>
                <a:cubicBezTo>
                  <a:pt x="35" y="32"/>
                  <a:pt x="35" y="32"/>
                  <a:pt x="35" y="32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6"/>
                  <a:pt x="30" y="26"/>
                  <a:pt x="30" y="26"/>
                </a:cubicBezTo>
                <a:lnTo>
                  <a:pt x="35" y="29"/>
                </a:lnTo>
                <a:close/>
                <a:moveTo>
                  <a:pt x="30" y="46"/>
                </a:moveTo>
                <a:cubicBezTo>
                  <a:pt x="30" y="46"/>
                  <a:pt x="29" y="46"/>
                  <a:pt x="29" y="47"/>
                </a:cubicBezTo>
                <a:cubicBezTo>
                  <a:pt x="28" y="44"/>
                  <a:pt x="28" y="44"/>
                  <a:pt x="28" y="44"/>
                </a:cubicBezTo>
                <a:cubicBezTo>
                  <a:pt x="28" y="41"/>
                  <a:pt x="28" y="41"/>
                  <a:pt x="28" y="41"/>
                </a:cubicBezTo>
                <a:cubicBezTo>
                  <a:pt x="29" y="41"/>
                  <a:pt x="29" y="41"/>
                  <a:pt x="30" y="41"/>
                </a:cubicBezTo>
                <a:cubicBezTo>
                  <a:pt x="30" y="46"/>
                  <a:pt x="30" y="46"/>
                  <a:pt x="30" y="46"/>
                </a:cubicBezTo>
                <a:close/>
                <a:moveTo>
                  <a:pt x="28" y="3"/>
                </a:move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30" y="1"/>
                  <a:pt x="30" y="1"/>
                </a:cubicBezTo>
                <a:cubicBezTo>
                  <a:pt x="30" y="6"/>
                  <a:pt x="30" y="6"/>
                  <a:pt x="30" y="6"/>
                </a:cubicBezTo>
                <a:cubicBezTo>
                  <a:pt x="29" y="6"/>
                  <a:pt x="29" y="6"/>
                  <a:pt x="28" y="6"/>
                </a:cubicBezTo>
                <a:cubicBezTo>
                  <a:pt x="28" y="3"/>
                  <a:pt x="28" y="3"/>
                  <a:pt x="28" y="3"/>
                </a:cubicBezTo>
                <a:close/>
                <a:moveTo>
                  <a:pt x="30" y="9"/>
                </a:moveTo>
                <a:cubicBezTo>
                  <a:pt x="30" y="14"/>
                  <a:pt x="30" y="14"/>
                  <a:pt x="30" y="14"/>
                </a:cubicBezTo>
                <a:cubicBezTo>
                  <a:pt x="28" y="18"/>
                  <a:pt x="28" y="18"/>
                  <a:pt x="28" y="18"/>
                </a:cubicBezTo>
                <a:cubicBezTo>
                  <a:pt x="28" y="13"/>
                  <a:pt x="28" y="13"/>
                  <a:pt x="28" y="13"/>
                </a:cubicBezTo>
                <a:cubicBezTo>
                  <a:pt x="30" y="9"/>
                  <a:pt x="30" y="9"/>
                  <a:pt x="30" y="9"/>
                </a:cubicBezTo>
                <a:close/>
                <a:moveTo>
                  <a:pt x="30" y="18"/>
                </a:moveTo>
                <a:cubicBezTo>
                  <a:pt x="30" y="21"/>
                  <a:pt x="30" y="21"/>
                  <a:pt x="30" y="21"/>
                </a:cubicBezTo>
                <a:cubicBezTo>
                  <a:pt x="29" y="22"/>
                  <a:pt x="29" y="22"/>
                  <a:pt x="29" y="22"/>
                </a:cubicBezTo>
                <a:cubicBezTo>
                  <a:pt x="29" y="22"/>
                  <a:pt x="29" y="22"/>
                  <a:pt x="29" y="22"/>
                </a:cubicBezTo>
                <a:cubicBezTo>
                  <a:pt x="30" y="22"/>
                  <a:pt x="30" y="22"/>
                  <a:pt x="30" y="22"/>
                </a:cubicBezTo>
                <a:cubicBezTo>
                  <a:pt x="30" y="25"/>
                  <a:pt x="30" y="25"/>
                  <a:pt x="30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30" y="26"/>
                  <a:pt x="30" y="26"/>
                  <a:pt x="30" y="26"/>
                </a:cubicBezTo>
                <a:cubicBezTo>
                  <a:pt x="30" y="29"/>
                  <a:pt x="30" y="29"/>
                  <a:pt x="30" y="29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19"/>
                  <a:pt x="28" y="19"/>
                  <a:pt x="28" y="19"/>
                </a:cubicBezTo>
                <a:cubicBezTo>
                  <a:pt x="30" y="18"/>
                  <a:pt x="30" y="18"/>
                  <a:pt x="30" y="18"/>
                </a:cubicBezTo>
                <a:close/>
                <a:moveTo>
                  <a:pt x="30" y="33"/>
                </a:moveTo>
                <a:cubicBezTo>
                  <a:pt x="30" y="38"/>
                  <a:pt x="30" y="38"/>
                  <a:pt x="30" y="38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29"/>
                  <a:pt x="28" y="29"/>
                  <a:pt x="28" y="29"/>
                </a:cubicBezTo>
                <a:lnTo>
                  <a:pt x="30" y="33"/>
                </a:lnTo>
                <a:close/>
                <a:moveTo>
                  <a:pt x="28" y="44"/>
                </a:moveTo>
                <a:cubicBezTo>
                  <a:pt x="28" y="44"/>
                  <a:pt x="28" y="44"/>
                  <a:pt x="28" y="44"/>
                </a:cubicBezTo>
                <a:cubicBezTo>
                  <a:pt x="27" y="44"/>
                  <a:pt x="27" y="44"/>
                  <a:pt x="26" y="44"/>
                </a:cubicBezTo>
                <a:cubicBezTo>
                  <a:pt x="26" y="47"/>
                  <a:pt x="26" y="47"/>
                  <a:pt x="26" y="47"/>
                </a:cubicBezTo>
                <a:cubicBezTo>
                  <a:pt x="25" y="47"/>
                  <a:pt x="24" y="47"/>
                  <a:pt x="23" y="47"/>
                </a:cubicBezTo>
                <a:cubicBezTo>
                  <a:pt x="23" y="27"/>
                  <a:pt x="23" y="27"/>
                  <a:pt x="23" y="27"/>
                </a:cubicBezTo>
                <a:cubicBezTo>
                  <a:pt x="25" y="27"/>
                  <a:pt x="27" y="26"/>
                  <a:pt x="27" y="24"/>
                </a:cubicBezTo>
                <a:cubicBezTo>
                  <a:pt x="27" y="21"/>
                  <a:pt x="25" y="20"/>
                  <a:pt x="23" y="20"/>
                </a:cubicBezTo>
                <a:cubicBezTo>
                  <a:pt x="23" y="0"/>
                  <a:pt x="23" y="0"/>
                  <a:pt x="23" y="0"/>
                </a:cubicBezTo>
                <a:cubicBezTo>
                  <a:pt x="24" y="0"/>
                  <a:pt x="25" y="0"/>
                  <a:pt x="26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7" y="3"/>
                  <a:pt x="27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6"/>
                  <a:pt x="28" y="6"/>
                  <a:pt x="28" y="6"/>
                </a:cubicBezTo>
                <a:cubicBezTo>
                  <a:pt x="27" y="5"/>
                  <a:pt x="26" y="5"/>
                  <a:pt x="24" y="5"/>
                </a:cubicBezTo>
                <a:cubicBezTo>
                  <a:pt x="24" y="18"/>
                  <a:pt x="24" y="18"/>
                  <a:pt x="24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28" y="13"/>
                  <a:pt x="28" y="13"/>
                  <a:pt x="28" y="13"/>
                </a:cubicBezTo>
                <a:cubicBezTo>
                  <a:pt x="28" y="18"/>
                  <a:pt x="28" y="18"/>
                  <a:pt x="28" y="18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20"/>
                  <a:pt x="28" y="20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7"/>
                  <a:pt x="28" y="27"/>
                  <a:pt x="28" y="27"/>
                </a:cubicBezTo>
                <a:cubicBezTo>
                  <a:pt x="27" y="27"/>
                  <a:pt x="27" y="28"/>
                  <a:pt x="27" y="28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34"/>
                  <a:pt x="28" y="34"/>
                  <a:pt x="28" y="34"/>
                </a:cubicBezTo>
                <a:cubicBezTo>
                  <a:pt x="25" y="29"/>
                  <a:pt x="25" y="29"/>
                  <a:pt x="25" y="29"/>
                </a:cubicBezTo>
                <a:cubicBezTo>
                  <a:pt x="25" y="29"/>
                  <a:pt x="25" y="29"/>
                  <a:pt x="24" y="29"/>
                </a:cubicBezTo>
                <a:cubicBezTo>
                  <a:pt x="24" y="42"/>
                  <a:pt x="24" y="42"/>
                  <a:pt x="24" y="42"/>
                </a:cubicBezTo>
                <a:cubicBezTo>
                  <a:pt x="26" y="42"/>
                  <a:pt x="27" y="42"/>
                  <a:pt x="28" y="41"/>
                </a:cubicBezTo>
                <a:lnTo>
                  <a:pt x="28" y="44"/>
                </a:lnTo>
                <a:close/>
                <a:moveTo>
                  <a:pt x="23" y="47"/>
                </a:moveTo>
                <a:cubicBezTo>
                  <a:pt x="22" y="47"/>
                  <a:pt x="22" y="47"/>
                  <a:pt x="21" y="47"/>
                </a:cubicBezTo>
                <a:cubicBezTo>
                  <a:pt x="21" y="44"/>
                  <a:pt x="21" y="44"/>
                  <a:pt x="21" y="44"/>
                </a:cubicBezTo>
                <a:cubicBezTo>
                  <a:pt x="20" y="44"/>
                  <a:pt x="19" y="44"/>
                  <a:pt x="19" y="44"/>
                </a:cubicBezTo>
                <a:cubicBezTo>
                  <a:pt x="19" y="44"/>
                  <a:pt x="19" y="44"/>
                  <a:pt x="19" y="44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2"/>
                  <a:pt x="21" y="42"/>
                  <a:pt x="22" y="42"/>
                </a:cubicBezTo>
                <a:cubicBezTo>
                  <a:pt x="22" y="29"/>
                  <a:pt x="22" y="29"/>
                  <a:pt x="22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29"/>
                  <a:pt x="19" y="29"/>
                  <a:pt x="19" y="29"/>
                </a:cubicBezTo>
                <a:cubicBezTo>
                  <a:pt x="20" y="28"/>
                  <a:pt x="20" y="28"/>
                  <a:pt x="20" y="28"/>
                </a:cubicBezTo>
                <a:cubicBezTo>
                  <a:pt x="19" y="28"/>
                  <a:pt x="19" y="27"/>
                  <a:pt x="19" y="27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19"/>
                  <a:pt x="20" y="19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3"/>
                  <a:pt x="19" y="13"/>
                  <a:pt x="19" y="13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0" y="5"/>
                  <a:pt x="19" y="6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3"/>
                  <a:pt x="20" y="3"/>
                  <a:pt x="21" y="3"/>
                </a:cubicBezTo>
                <a:cubicBezTo>
                  <a:pt x="21" y="0"/>
                  <a:pt x="21" y="0"/>
                  <a:pt x="21" y="0"/>
                </a:cubicBezTo>
                <a:cubicBezTo>
                  <a:pt x="22" y="0"/>
                  <a:pt x="22" y="0"/>
                  <a:pt x="23" y="0"/>
                </a:cubicBezTo>
                <a:cubicBezTo>
                  <a:pt x="23" y="20"/>
                  <a:pt x="23" y="20"/>
                  <a:pt x="23" y="20"/>
                </a:cubicBezTo>
                <a:cubicBezTo>
                  <a:pt x="21" y="20"/>
                  <a:pt x="20" y="21"/>
                  <a:pt x="20" y="24"/>
                </a:cubicBezTo>
                <a:cubicBezTo>
                  <a:pt x="20" y="26"/>
                  <a:pt x="21" y="27"/>
                  <a:pt x="23" y="27"/>
                </a:cubicBezTo>
                <a:lnTo>
                  <a:pt x="23" y="47"/>
                </a:lnTo>
                <a:close/>
                <a:moveTo>
                  <a:pt x="19" y="44"/>
                </a:moveTo>
                <a:cubicBezTo>
                  <a:pt x="18" y="47"/>
                  <a:pt x="18" y="47"/>
                  <a:pt x="18" y="47"/>
                </a:cubicBezTo>
                <a:cubicBezTo>
                  <a:pt x="17" y="46"/>
                  <a:pt x="17" y="46"/>
                  <a:pt x="17" y="46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8" y="41"/>
                  <a:pt x="19" y="41"/>
                </a:cubicBezTo>
                <a:cubicBezTo>
                  <a:pt x="19" y="44"/>
                  <a:pt x="19" y="44"/>
                  <a:pt x="19" y="44"/>
                </a:cubicBezTo>
                <a:close/>
                <a:moveTo>
                  <a:pt x="17" y="1"/>
                </a:moveTo>
                <a:cubicBezTo>
                  <a:pt x="17" y="1"/>
                  <a:pt x="17" y="1"/>
                  <a:pt x="18" y="1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6"/>
                  <a:pt x="19" y="6"/>
                  <a:pt x="19" y="6"/>
                </a:cubicBezTo>
                <a:cubicBezTo>
                  <a:pt x="18" y="6"/>
                  <a:pt x="17" y="6"/>
                  <a:pt x="17" y="6"/>
                </a:cubicBezTo>
                <a:cubicBezTo>
                  <a:pt x="17" y="1"/>
                  <a:pt x="17" y="1"/>
                  <a:pt x="17" y="1"/>
                </a:cubicBezTo>
                <a:close/>
                <a:moveTo>
                  <a:pt x="19" y="13"/>
                </a:moveTo>
                <a:cubicBezTo>
                  <a:pt x="19" y="18"/>
                  <a:pt x="19" y="18"/>
                  <a:pt x="19" y="18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9"/>
                  <a:pt x="17" y="9"/>
                  <a:pt x="17" y="9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9" y="19"/>
                </a:moveTo>
                <a:cubicBezTo>
                  <a:pt x="19" y="28"/>
                  <a:pt x="19" y="28"/>
                  <a:pt x="19" y="28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26"/>
                  <a:pt x="17" y="26"/>
                  <a:pt x="17" y="26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25"/>
                  <a:pt x="18" y="25"/>
                  <a:pt x="18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2"/>
                  <a:pt x="17" y="22"/>
                  <a:pt x="17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1"/>
                  <a:pt x="17" y="21"/>
                  <a:pt x="17" y="21"/>
                </a:cubicBezTo>
                <a:cubicBezTo>
                  <a:pt x="17" y="18"/>
                  <a:pt x="17" y="18"/>
                  <a:pt x="17" y="18"/>
                </a:cubicBezTo>
                <a:cubicBezTo>
                  <a:pt x="19" y="19"/>
                  <a:pt x="19" y="19"/>
                  <a:pt x="19" y="19"/>
                </a:cubicBezTo>
                <a:close/>
                <a:moveTo>
                  <a:pt x="19" y="29"/>
                </a:moveTo>
                <a:cubicBezTo>
                  <a:pt x="19" y="34"/>
                  <a:pt x="19" y="34"/>
                  <a:pt x="19" y="34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3"/>
                  <a:pt x="17" y="33"/>
                  <a:pt x="17" y="33"/>
                </a:cubicBezTo>
                <a:lnTo>
                  <a:pt x="19" y="29"/>
                </a:lnTo>
                <a:close/>
                <a:moveTo>
                  <a:pt x="17" y="46"/>
                </a:moveTo>
                <a:cubicBezTo>
                  <a:pt x="15" y="46"/>
                  <a:pt x="14" y="45"/>
                  <a:pt x="13" y="45"/>
                </a:cubicBezTo>
                <a:cubicBezTo>
                  <a:pt x="14" y="42"/>
                  <a:pt x="14" y="42"/>
                  <a:pt x="14" y="42"/>
                </a:cubicBezTo>
                <a:cubicBezTo>
                  <a:pt x="13" y="42"/>
                  <a:pt x="13" y="41"/>
                  <a:pt x="12" y="41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38"/>
                  <a:pt x="11" y="38"/>
                  <a:pt x="11" y="38"/>
                </a:cubicBezTo>
                <a:cubicBezTo>
                  <a:pt x="12" y="38"/>
                  <a:pt x="13" y="39"/>
                  <a:pt x="13" y="39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8"/>
                  <a:pt x="17" y="38"/>
                  <a:pt x="17" y="38"/>
                </a:cubicBezTo>
                <a:cubicBezTo>
                  <a:pt x="15" y="40"/>
                  <a:pt x="15" y="40"/>
                  <a:pt x="15" y="40"/>
                </a:cubicBezTo>
                <a:cubicBezTo>
                  <a:pt x="16" y="40"/>
                  <a:pt x="16" y="41"/>
                  <a:pt x="17" y="41"/>
                </a:cubicBezTo>
                <a:cubicBezTo>
                  <a:pt x="17" y="46"/>
                  <a:pt x="17" y="46"/>
                  <a:pt x="17" y="46"/>
                </a:cubicBezTo>
                <a:close/>
                <a:moveTo>
                  <a:pt x="11" y="5"/>
                </a:moveTo>
                <a:cubicBezTo>
                  <a:pt x="12" y="6"/>
                  <a:pt x="12" y="6"/>
                  <a:pt x="12" y="6"/>
                </a:cubicBezTo>
                <a:cubicBezTo>
                  <a:pt x="13" y="6"/>
                  <a:pt x="13" y="5"/>
                  <a:pt x="14" y="5"/>
                </a:cubicBezTo>
                <a:cubicBezTo>
                  <a:pt x="13" y="2"/>
                  <a:pt x="13" y="2"/>
                  <a:pt x="13" y="2"/>
                </a:cubicBezTo>
                <a:cubicBezTo>
                  <a:pt x="14" y="2"/>
                  <a:pt x="15" y="1"/>
                  <a:pt x="17" y="1"/>
                </a:cubicBezTo>
                <a:cubicBezTo>
                  <a:pt x="17" y="6"/>
                  <a:pt x="17" y="6"/>
                  <a:pt x="17" y="6"/>
                </a:cubicBezTo>
                <a:cubicBezTo>
                  <a:pt x="16" y="7"/>
                  <a:pt x="16" y="7"/>
                  <a:pt x="15" y="7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14"/>
                  <a:pt x="17" y="14"/>
                  <a:pt x="17" y="14"/>
                </a:cubicBezTo>
                <a:cubicBezTo>
                  <a:pt x="13" y="8"/>
                  <a:pt x="13" y="8"/>
                  <a:pt x="13" y="8"/>
                </a:cubicBezTo>
                <a:cubicBezTo>
                  <a:pt x="13" y="8"/>
                  <a:pt x="12" y="9"/>
                  <a:pt x="11" y="9"/>
                </a:cubicBezTo>
                <a:cubicBezTo>
                  <a:pt x="11" y="5"/>
                  <a:pt x="11" y="5"/>
                  <a:pt x="11" y="5"/>
                </a:cubicBezTo>
                <a:close/>
                <a:moveTo>
                  <a:pt x="17" y="18"/>
                </a:moveTo>
                <a:cubicBezTo>
                  <a:pt x="17" y="21"/>
                  <a:pt x="17" y="21"/>
                  <a:pt x="17" y="21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5"/>
                  <a:pt x="11" y="15"/>
                  <a:pt x="11" y="15"/>
                </a:cubicBezTo>
                <a:cubicBezTo>
                  <a:pt x="17" y="18"/>
                  <a:pt x="17" y="18"/>
                  <a:pt x="17" y="18"/>
                </a:cubicBezTo>
                <a:close/>
                <a:moveTo>
                  <a:pt x="17" y="22"/>
                </a:moveTo>
                <a:cubicBezTo>
                  <a:pt x="17" y="25"/>
                  <a:pt x="17" y="25"/>
                  <a:pt x="17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22"/>
                  <a:pt x="11" y="22"/>
                  <a:pt x="11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17" y="26"/>
                </a:moveTo>
                <a:cubicBezTo>
                  <a:pt x="17" y="29"/>
                  <a:pt x="17" y="29"/>
                  <a:pt x="17" y="29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29"/>
                  <a:pt x="11" y="29"/>
                  <a:pt x="11" y="29"/>
                </a:cubicBezTo>
                <a:lnTo>
                  <a:pt x="17" y="26"/>
                </a:lnTo>
                <a:close/>
                <a:moveTo>
                  <a:pt x="11" y="42"/>
                </a:moveTo>
                <a:cubicBezTo>
                  <a:pt x="10" y="43"/>
                  <a:pt x="10" y="43"/>
                  <a:pt x="10" y="43"/>
                </a:cubicBezTo>
                <a:cubicBezTo>
                  <a:pt x="9" y="42"/>
                  <a:pt x="7" y="41"/>
                  <a:pt x="6" y="40"/>
                </a:cubicBezTo>
                <a:cubicBezTo>
                  <a:pt x="8" y="38"/>
                  <a:pt x="8" y="38"/>
                  <a:pt x="8" y="38"/>
                </a:cubicBezTo>
                <a:cubicBezTo>
                  <a:pt x="8" y="37"/>
                  <a:pt x="7" y="37"/>
                  <a:pt x="7" y="36"/>
                </a:cubicBezTo>
                <a:cubicBezTo>
                  <a:pt x="4" y="38"/>
                  <a:pt x="4" y="38"/>
                  <a:pt x="4" y="38"/>
                </a:cubicBezTo>
                <a:cubicBezTo>
                  <a:pt x="3" y="36"/>
                  <a:pt x="2" y="35"/>
                  <a:pt x="2" y="33"/>
                </a:cubicBezTo>
                <a:cubicBezTo>
                  <a:pt x="4" y="32"/>
                  <a:pt x="4" y="32"/>
                  <a:pt x="4" y="32"/>
                </a:cubicBezTo>
                <a:cubicBezTo>
                  <a:pt x="4" y="31"/>
                  <a:pt x="4" y="30"/>
                  <a:pt x="3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29"/>
                  <a:pt x="0" y="27"/>
                  <a:pt x="0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4"/>
                  <a:pt x="2" y="24"/>
                </a:cubicBezTo>
                <a:cubicBezTo>
                  <a:pt x="2" y="23"/>
                  <a:pt x="2" y="23"/>
                  <a:pt x="2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0"/>
                  <a:pt x="0" y="18"/>
                  <a:pt x="1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4" y="17"/>
                  <a:pt x="4" y="16"/>
                  <a:pt x="4" y="15"/>
                </a:cubicBezTo>
                <a:cubicBezTo>
                  <a:pt x="2" y="14"/>
                  <a:pt x="2" y="14"/>
                  <a:pt x="2" y="14"/>
                </a:cubicBezTo>
                <a:cubicBezTo>
                  <a:pt x="2" y="12"/>
                  <a:pt x="3" y="11"/>
                  <a:pt x="4" y="9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0"/>
                  <a:pt x="8" y="10"/>
                  <a:pt x="8" y="9"/>
                </a:cubicBezTo>
                <a:cubicBezTo>
                  <a:pt x="6" y="7"/>
                  <a:pt x="6" y="7"/>
                  <a:pt x="6" y="7"/>
                </a:cubicBezTo>
                <a:cubicBezTo>
                  <a:pt x="7" y="6"/>
                  <a:pt x="9" y="5"/>
                  <a:pt x="10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9"/>
                  <a:pt x="11" y="9"/>
                  <a:pt x="11" y="9"/>
                </a:cubicBezTo>
                <a:cubicBezTo>
                  <a:pt x="10" y="11"/>
                  <a:pt x="9" y="12"/>
                  <a:pt x="8" y="13"/>
                </a:cubicBezTo>
                <a:cubicBezTo>
                  <a:pt x="11" y="15"/>
                  <a:pt x="11" y="15"/>
                  <a:pt x="11" y="15"/>
                </a:cubicBezTo>
                <a:cubicBezTo>
                  <a:pt x="11" y="18"/>
                  <a:pt x="11" y="18"/>
                  <a:pt x="11" y="18"/>
                </a:cubicBezTo>
                <a:cubicBezTo>
                  <a:pt x="7" y="15"/>
                  <a:pt x="7" y="15"/>
                  <a:pt x="7" y="15"/>
                </a:cubicBezTo>
                <a:cubicBezTo>
                  <a:pt x="6" y="17"/>
                  <a:pt x="5" y="20"/>
                  <a:pt x="5" y="22"/>
                </a:cubicBezTo>
                <a:cubicBezTo>
                  <a:pt x="11" y="22"/>
                  <a:pt x="11" y="22"/>
                  <a:pt x="11" y="22"/>
                </a:cubicBezTo>
                <a:cubicBezTo>
                  <a:pt x="11" y="25"/>
                  <a:pt x="11" y="25"/>
                  <a:pt x="11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7"/>
                  <a:pt x="6" y="30"/>
                  <a:pt x="7" y="32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32"/>
                  <a:pt x="11" y="32"/>
                  <a:pt x="11" y="32"/>
                </a:cubicBezTo>
                <a:cubicBezTo>
                  <a:pt x="8" y="34"/>
                  <a:pt x="8" y="34"/>
                  <a:pt x="8" y="34"/>
                </a:cubicBezTo>
                <a:cubicBezTo>
                  <a:pt x="9" y="35"/>
                  <a:pt x="10" y="36"/>
                  <a:pt x="11" y="38"/>
                </a:cubicBezTo>
                <a:lnTo>
                  <a:pt x="11" y="42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62" name="Freeform 36"/>
          <p:cNvSpPr>
            <a:spLocks noEditPoints="1"/>
          </p:cNvSpPr>
          <p:nvPr/>
        </p:nvSpPr>
        <p:spPr bwMode="auto">
          <a:xfrm>
            <a:off x="7894498" y="3623842"/>
            <a:ext cx="260368" cy="260368"/>
          </a:xfrm>
          <a:custGeom>
            <a:avLst/>
            <a:gdLst>
              <a:gd name="T0" fmla="*/ 30 w 38"/>
              <a:gd name="T1" fmla="*/ 35 h 38"/>
              <a:gd name="T2" fmla="*/ 26 w 38"/>
              <a:gd name="T3" fmla="*/ 32 h 38"/>
              <a:gd name="T4" fmla="*/ 26 w 38"/>
              <a:gd name="T5" fmla="*/ 37 h 38"/>
              <a:gd name="T6" fmla="*/ 23 w 38"/>
              <a:gd name="T7" fmla="*/ 33 h 38"/>
              <a:gd name="T8" fmla="*/ 21 w 38"/>
              <a:gd name="T9" fmla="*/ 38 h 38"/>
              <a:gd name="T10" fmla="*/ 19 w 38"/>
              <a:gd name="T11" fmla="*/ 28 h 38"/>
              <a:gd name="T12" fmla="*/ 19 w 38"/>
              <a:gd name="T13" fmla="*/ 10 h 38"/>
              <a:gd name="T14" fmla="*/ 21 w 38"/>
              <a:gd name="T15" fmla="*/ 0 h 38"/>
              <a:gd name="T16" fmla="*/ 23 w 38"/>
              <a:gd name="T17" fmla="*/ 5 h 38"/>
              <a:gd name="T18" fmla="*/ 26 w 38"/>
              <a:gd name="T19" fmla="*/ 1 h 38"/>
              <a:gd name="T20" fmla="*/ 26 w 38"/>
              <a:gd name="T21" fmla="*/ 6 h 38"/>
              <a:gd name="T22" fmla="*/ 30 w 38"/>
              <a:gd name="T23" fmla="*/ 3 h 38"/>
              <a:gd name="T24" fmla="*/ 33 w 38"/>
              <a:gd name="T25" fmla="*/ 5 h 38"/>
              <a:gd name="T26" fmla="*/ 31 w 38"/>
              <a:gd name="T27" fmla="*/ 10 h 38"/>
              <a:gd name="T28" fmla="*/ 36 w 38"/>
              <a:gd name="T29" fmla="*/ 9 h 38"/>
              <a:gd name="T30" fmla="*/ 33 w 38"/>
              <a:gd name="T31" fmla="*/ 13 h 38"/>
              <a:gd name="T32" fmla="*/ 38 w 38"/>
              <a:gd name="T33" fmla="*/ 14 h 38"/>
              <a:gd name="T34" fmla="*/ 38 w 38"/>
              <a:gd name="T35" fmla="*/ 17 h 38"/>
              <a:gd name="T36" fmla="*/ 34 w 38"/>
              <a:gd name="T37" fmla="*/ 19 h 38"/>
              <a:gd name="T38" fmla="*/ 38 w 38"/>
              <a:gd name="T39" fmla="*/ 21 h 38"/>
              <a:gd name="T40" fmla="*/ 38 w 38"/>
              <a:gd name="T41" fmla="*/ 24 h 38"/>
              <a:gd name="T42" fmla="*/ 33 w 38"/>
              <a:gd name="T43" fmla="*/ 25 h 38"/>
              <a:gd name="T44" fmla="*/ 36 w 38"/>
              <a:gd name="T45" fmla="*/ 29 h 38"/>
              <a:gd name="T46" fmla="*/ 31 w 38"/>
              <a:gd name="T47" fmla="*/ 28 h 38"/>
              <a:gd name="T48" fmla="*/ 33 w 38"/>
              <a:gd name="T49" fmla="*/ 33 h 38"/>
              <a:gd name="T50" fmla="*/ 19 w 38"/>
              <a:gd name="T51" fmla="*/ 38 h 38"/>
              <a:gd name="T52" fmla="*/ 17 w 38"/>
              <a:gd name="T53" fmla="*/ 34 h 38"/>
              <a:gd name="T54" fmla="*/ 14 w 38"/>
              <a:gd name="T55" fmla="*/ 38 h 38"/>
              <a:gd name="T56" fmla="*/ 11 w 38"/>
              <a:gd name="T57" fmla="*/ 36 h 38"/>
              <a:gd name="T58" fmla="*/ 11 w 38"/>
              <a:gd name="T59" fmla="*/ 31 h 38"/>
              <a:gd name="T60" fmla="*/ 7 w 38"/>
              <a:gd name="T61" fmla="*/ 34 h 38"/>
              <a:gd name="T62" fmla="*/ 9 w 38"/>
              <a:gd name="T63" fmla="*/ 29 h 38"/>
              <a:gd name="T64" fmla="*/ 4 w 38"/>
              <a:gd name="T65" fmla="*/ 30 h 38"/>
              <a:gd name="T66" fmla="*/ 2 w 38"/>
              <a:gd name="T67" fmla="*/ 27 h 38"/>
              <a:gd name="T68" fmla="*/ 5 w 38"/>
              <a:gd name="T69" fmla="*/ 23 h 38"/>
              <a:gd name="T70" fmla="*/ 0 w 38"/>
              <a:gd name="T71" fmla="*/ 22 h 38"/>
              <a:gd name="T72" fmla="*/ 5 w 38"/>
              <a:gd name="T73" fmla="*/ 20 h 38"/>
              <a:gd name="T74" fmla="*/ 5 w 38"/>
              <a:gd name="T75" fmla="*/ 18 h 38"/>
              <a:gd name="T76" fmla="*/ 0 w 38"/>
              <a:gd name="T77" fmla="*/ 16 h 38"/>
              <a:gd name="T78" fmla="*/ 5 w 38"/>
              <a:gd name="T79" fmla="*/ 15 h 38"/>
              <a:gd name="T80" fmla="*/ 2 w 38"/>
              <a:gd name="T81" fmla="*/ 11 h 38"/>
              <a:gd name="T82" fmla="*/ 4 w 38"/>
              <a:gd name="T83" fmla="*/ 8 h 38"/>
              <a:gd name="T84" fmla="*/ 9 w 38"/>
              <a:gd name="T85" fmla="*/ 9 h 38"/>
              <a:gd name="T86" fmla="*/ 7 w 38"/>
              <a:gd name="T87" fmla="*/ 4 h 38"/>
              <a:gd name="T88" fmla="*/ 11 w 38"/>
              <a:gd name="T89" fmla="*/ 7 h 38"/>
              <a:gd name="T90" fmla="*/ 11 w 38"/>
              <a:gd name="T91" fmla="*/ 2 h 38"/>
              <a:gd name="T92" fmla="*/ 14 w 38"/>
              <a:gd name="T93" fmla="*/ 0 h 38"/>
              <a:gd name="T94" fmla="*/ 17 w 38"/>
              <a:gd name="T95" fmla="*/ 5 h 38"/>
              <a:gd name="T96" fmla="*/ 19 w 38"/>
              <a:gd name="T97" fmla="*/ 0 h 38"/>
              <a:gd name="T98" fmla="*/ 10 w 38"/>
              <a:gd name="T99" fmla="*/ 19 h 38"/>
              <a:gd name="T100" fmla="*/ 19 w 38"/>
              <a:gd name="T101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8" h="38">
                <a:moveTo>
                  <a:pt x="32" y="34"/>
                </a:moveTo>
                <a:cubicBezTo>
                  <a:pt x="31" y="34"/>
                  <a:pt x="31" y="35"/>
                  <a:pt x="30" y="35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2"/>
                  <a:pt x="26" y="32"/>
                  <a:pt x="26" y="32"/>
                </a:cubicBezTo>
                <a:cubicBezTo>
                  <a:pt x="28" y="36"/>
                  <a:pt x="28" y="36"/>
                  <a:pt x="28" y="36"/>
                </a:cubicBezTo>
                <a:cubicBezTo>
                  <a:pt x="27" y="37"/>
                  <a:pt x="26" y="37"/>
                  <a:pt x="26" y="37"/>
                </a:cubicBezTo>
                <a:cubicBezTo>
                  <a:pt x="25" y="37"/>
                  <a:pt x="25" y="38"/>
                  <a:pt x="24" y="38"/>
                </a:cubicBezTo>
                <a:cubicBezTo>
                  <a:pt x="23" y="33"/>
                  <a:pt x="23" y="33"/>
                  <a:pt x="23" y="33"/>
                </a:cubicBezTo>
                <a:cubicBezTo>
                  <a:pt x="22" y="33"/>
                  <a:pt x="22" y="33"/>
                  <a:pt x="21" y="34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8"/>
                  <a:pt x="20" y="38"/>
                  <a:pt x="19" y="38"/>
                </a:cubicBezTo>
                <a:cubicBezTo>
                  <a:pt x="19" y="28"/>
                  <a:pt x="19" y="28"/>
                  <a:pt x="19" y="28"/>
                </a:cubicBezTo>
                <a:cubicBezTo>
                  <a:pt x="24" y="28"/>
                  <a:pt x="28" y="24"/>
                  <a:pt x="28" y="19"/>
                </a:cubicBezTo>
                <a:cubicBezTo>
                  <a:pt x="28" y="14"/>
                  <a:pt x="24" y="10"/>
                  <a:pt x="19" y="10"/>
                </a:cubicBezTo>
                <a:cubicBezTo>
                  <a:pt x="19" y="0"/>
                  <a:pt x="19" y="0"/>
                  <a:pt x="19" y="0"/>
                </a:cubicBezTo>
                <a:cubicBezTo>
                  <a:pt x="20" y="0"/>
                  <a:pt x="20" y="0"/>
                  <a:pt x="21" y="0"/>
                </a:cubicBezTo>
                <a:cubicBezTo>
                  <a:pt x="21" y="5"/>
                  <a:pt x="21" y="5"/>
                  <a:pt x="21" y="5"/>
                </a:cubicBezTo>
                <a:cubicBezTo>
                  <a:pt x="22" y="5"/>
                  <a:pt x="22" y="5"/>
                  <a:pt x="23" y="5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1"/>
                  <a:pt x="25" y="1"/>
                  <a:pt x="26" y="1"/>
                </a:cubicBezTo>
                <a:cubicBezTo>
                  <a:pt x="26" y="1"/>
                  <a:pt x="27" y="1"/>
                  <a:pt x="28" y="2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7" y="7"/>
                  <a:pt x="27" y="7"/>
                </a:cubicBezTo>
                <a:cubicBezTo>
                  <a:pt x="30" y="3"/>
                  <a:pt x="30" y="3"/>
                  <a:pt x="30" y="3"/>
                </a:cubicBezTo>
                <a:cubicBezTo>
                  <a:pt x="31" y="3"/>
                  <a:pt x="31" y="4"/>
                  <a:pt x="32" y="4"/>
                </a:cubicBezTo>
                <a:cubicBezTo>
                  <a:pt x="32" y="5"/>
                  <a:pt x="33" y="5"/>
                  <a:pt x="33" y="5"/>
                </a:cubicBezTo>
                <a:cubicBezTo>
                  <a:pt x="30" y="9"/>
                  <a:pt x="30" y="9"/>
                  <a:pt x="30" y="9"/>
                </a:cubicBezTo>
                <a:cubicBezTo>
                  <a:pt x="30" y="9"/>
                  <a:pt x="31" y="10"/>
                  <a:pt x="31" y="10"/>
                </a:cubicBezTo>
                <a:cubicBezTo>
                  <a:pt x="35" y="8"/>
                  <a:pt x="35" y="8"/>
                  <a:pt x="35" y="8"/>
                </a:cubicBezTo>
                <a:cubicBezTo>
                  <a:pt x="35" y="8"/>
                  <a:pt x="36" y="9"/>
                  <a:pt x="36" y="9"/>
                </a:cubicBezTo>
                <a:cubicBezTo>
                  <a:pt x="36" y="10"/>
                  <a:pt x="37" y="10"/>
                  <a:pt x="37" y="11"/>
                </a:cubicBezTo>
                <a:cubicBezTo>
                  <a:pt x="33" y="13"/>
                  <a:pt x="33" y="13"/>
                  <a:pt x="33" y="13"/>
                </a:cubicBezTo>
                <a:cubicBezTo>
                  <a:pt x="33" y="14"/>
                  <a:pt x="33" y="14"/>
                  <a:pt x="33" y="15"/>
                </a:cubicBezTo>
                <a:cubicBezTo>
                  <a:pt x="38" y="14"/>
                  <a:pt x="38" y="14"/>
                  <a:pt x="38" y="14"/>
                </a:cubicBezTo>
                <a:cubicBezTo>
                  <a:pt x="38" y="14"/>
                  <a:pt x="38" y="15"/>
                  <a:pt x="38" y="16"/>
                </a:cubicBezTo>
                <a:cubicBezTo>
                  <a:pt x="38" y="16"/>
                  <a:pt x="38" y="17"/>
                  <a:pt x="38" y="17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20"/>
                  <a:pt x="34" y="20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21"/>
                  <a:pt x="38" y="22"/>
                  <a:pt x="38" y="22"/>
                </a:cubicBezTo>
                <a:cubicBezTo>
                  <a:pt x="38" y="23"/>
                  <a:pt x="38" y="24"/>
                  <a:pt x="38" y="24"/>
                </a:cubicBezTo>
                <a:cubicBezTo>
                  <a:pt x="33" y="23"/>
                  <a:pt x="33" y="23"/>
                  <a:pt x="33" y="23"/>
                </a:cubicBezTo>
                <a:cubicBezTo>
                  <a:pt x="33" y="24"/>
                  <a:pt x="33" y="24"/>
                  <a:pt x="33" y="25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8"/>
                  <a:pt x="36" y="28"/>
                  <a:pt x="36" y="29"/>
                </a:cubicBezTo>
                <a:cubicBezTo>
                  <a:pt x="36" y="29"/>
                  <a:pt x="35" y="30"/>
                  <a:pt x="35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0" y="29"/>
                  <a:pt x="30" y="29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2" y="33"/>
                  <a:pt x="32" y="34"/>
                </a:cubicBezTo>
                <a:close/>
                <a:moveTo>
                  <a:pt x="19" y="38"/>
                </a:moveTo>
                <a:cubicBezTo>
                  <a:pt x="19" y="38"/>
                  <a:pt x="18" y="38"/>
                  <a:pt x="17" y="38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3"/>
                  <a:pt x="16" y="33"/>
                  <a:pt x="16" y="33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8"/>
                  <a:pt x="13" y="37"/>
                  <a:pt x="13" y="37"/>
                </a:cubicBezTo>
                <a:cubicBezTo>
                  <a:pt x="12" y="37"/>
                  <a:pt x="12" y="37"/>
                  <a:pt x="11" y="36"/>
                </a:cubicBezTo>
                <a:cubicBezTo>
                  <a:pt x="13" y="32"/>
                  <a:pt x="13" y="32"/>
                  <a:pt x="13" y="32"/>
                </a:cubicBezTo>
                <a:cubicBezTo>
                  <a:pt x="12" y="32"/>
                  <a:pt x="12" y="32"/>
                  <a:pt x="11" y="31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5"/>
                  <a:pt x="7" y="34"/>
                  <a:pt x="7" y="34"/>
                </a:cubicBezTo>
                <a:cubicBezTo>
                  <a:pt x="6" y="33"/>
                  <a:pt x="6" y="33"/>
                  <a:pt x="6" y="33"/>
                </a:cubicBezTo>
                <a:cubicBezTo>
                  <a:pt x="9" y="29"/>
                  <a:pt x="9" y="29"/>
                  <a:pt x="9" y="29"/>
                </a:cubicBezTo>
                <a:cubicBezTo>
                  <a:pt x="8" y="29"/>
                  <a:pt x="8" y="28"/>
                  <a:pt x="8" y="28"/>
                </a:cubicBezTo>
                <a:cubicBezTo>
                  <a:pt x="4" y="30"/>
                  <a:pt x="4" y="30"/>
                  <a:pt x="4" y="30"/>
                </a:cubicBezTo>
                <a:cubicBezTo>
                  <a:pt x="3" y="30"/>
                  <a:pt x="3" y="29"/>
                  <a:pt x="3" y="29"/>
                </a:cubicBezTo>
                <a:cubicBezTo>
                  <a:pt x="2" y="28"/>
                  <a:pt x="2" y="28"/>
                  <a:pt x="2" y="27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4"/>
                  <a:pt x="5" y="24"/>
                  <a:pt x="5" y="23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22"/>
                  <a:pt x="0" y="21"/>
                  <a:pt x="0" y="21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19"/>
                  <a:pt x="5" y="19"/>
                </a:cubicBezTo>
                <a:cubicBezTo>
                  <a:pt x="5" y="19"/>
                  <a:pt x="5" y="19"/>
                  <a:pt x="5" y="18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6"/>
                  <a:pt x="0" y="16"/>
                </a:cubicBezTo>
                <a:cubicBezTo>
                  <a:pt x="0" y="15"/>
                  <a:pt x="0" y="14"/>
                  <a:pt x="1" y="14"/>
                </a:cubicBezTo>
                <a:cubicBezTo>
                  <a:pt x="5" y="15"/>
                  <a:pt x="5" y="15"/>
                  <a:pt x="5" y="15"/>
                </a:cubicBezTo>
                <a:cubicBezTo>
                  <a:pt x="5" y="14"/>
                  <a:pt x="6" y="14"/>
                  <a:pt x="6" y="13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0"/>
                  <a:pt x="2" y="10"/>
                  <a:pt x="3" y="9"/>
                </a:cubicBezTo>
                <a:cubicBezTo>
                  <a:pt x="3" y="9"/>
                  <a:pt x="3" y="8"/>
                  <a:pt x="4" y="8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10"/>
                  <a:pt x="8" y="9"/>
                  <a:pt x="9" y="9"/>
                </a:cubicBezTo>
                <a:cubicBezTo>
                  <a:pt x="6" y="5"/>
                  <a:pt x="6" y="5"/>
                  <a:pt x="6" y="5"/>
                </a:cubicBezTo>
                <a:cubicBezTo>
                  <a:pt x="6" y="5"/>
                  <a:pt x="6" y="5"/>
                  <a:pt x="7" y="4"/>
                </a:cubicBezTo>
                <a:cubicBezTo>
                  <a:pt x="7" y="4"/>
                  <a:pt x="8" y="3"/>
                  <a:pt x="8" y="3"/>
                </a:cubicBezTo>
                <a:cubicBezTo>
                  <a:pt x="11" y="7"/>
                  <a:pt x="11" y="7"/>
                  <a:pt x="11" y="7"/>
                </a:cubicBezTo>
                <a:cubicBezTo>
                  <a:pt x="12" y="7"/>
                  <a:pt x="12" y="6"/>
                  <a:pt x="13" y="6"/>
                </a:cubicBezTo>
                <a:cubicBezTo>
                  <a:pt x="11" y="2"/>
                  <a:pt x="11" y="2"/>
                  <a:pt x="11" y="2"/>
                </a:cubicBezTo>
                <a:cubicBezTo>
                  <a:pt x="12" y="1"/>
                  <a:pt x="12" y="1"/>
                  <a:pt x="13" y="1"/>
                </a:cubicBezTo>
                <a:cubicBezTo>
                  <a:pt x="13" y="1"/>
                  <a:pt x="14" y="1"/>
                  <a:pt x="14" y="0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7" y="5"/>
                  <a:pt x="17" y="5"/>
                </a:cubicBezTo>
                <a:cubicBezTo>
                  <a:pt x="17" y="0"/>
                  <a:pt x="17" y="0"/>
                  <a:pt x="17" y="0"/>
                </a:cubicBezTo>
                <a:cubicBezTo>
                  <a:pt x="18" y="0"/>
                  <a:pt x="19" y="0"/>
                  <a:pt x="19" y="0"/>
                </a:cubicBezTo>
                <a:cubicBezTo>
                  <a:pt x="19" y="10"/>
                  <a:pt x="19" y="10"/>
                  <a:pt x="19" y="10"/>
                </a:cubicBezTo>
                <a:cubicBezTo>
                  <a:pt x="14" y="10"/>
                  <a:pt x="10" y="14"/>
                  <a:pt x="10" y="19"/>
                </a:cubicBezTo>
                <a:cubicBezTo>
                  <a:pt x="10" y="24"/>
                  <a:pt x="14" y="28"/>
                  <a:pt x="19" y="28"/>
                </a:cubicBezTo>
                <a:lnTo>
                  <a:pt x="19" y="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63" name="Freeform 13"/>
          <p:cNvSpPr>
            <a:spLocks noEditPoints="1"/>
          </p:cNvSpPr>
          <p:nvPr/>
        </p:nvSpPr>
        <p:spPr bwMode="auto">
          <a:xfrm>
            <a:off x="8166980" y="4423930"/>
            <a:ext cx="1003244" cy="835516"/>
          </a:xfrm>
          <a:custGeom>
            <a:avLst/>
            <a:gdLst>
              <a:gd name="T0" fmla="*/ 69 w 138"/>
              <a:gd name="T1" fmla="*/ 138 h 138"/>
              <a:gd name="T2" fmla="*/ 71 w 138"/>
              <a:gd name="T3" fmla="*/ 108 h 138"/>
              <a:gd name="T4" fmla="*/ 72 w 138"/>
              <a:gd name="T5" fmla="*/ 108 h 138"/>
              <a:gd name="T6" fmla="*/ 74 w 138"/>
              <a:gd name="T7" fmla="*/ 108 h 138"/>
              <a:gd name="T8" fmla="*/ 89 w 138"/>
              <a:gd name="T9" fmla="*/ 103 h 138"/>
              <a:gd name="T10" fmla="*/ 101 w 138"/>
              <a:gd name="T11" fmla="*/ 92 h 138"/>
              <a:gd name="T12" fmla="*/ 107 w 138"/>
              <a:gd name="T13" fmla="*/ 79 h 138"/>
              <a:gd name="T14" fmla="*/ 107 w 138"/>
              <a:gd name="T15" fmla="*/ 78 h 138"/>
              <a:gd name="T16" fmla="*/ 108 w 138"/>
              <a:gd name="T17" fmla="*/ 77 h 138"/>
              <a:gd name="T18" fmla="*/ 108 w 138"/>
              <a:gd name="T19" fmla="*/ 76 h 138"/>
              <a:gd name="T20" fmla="*/ 108 w 138"/>
              <a:gd name="T21" fmla="*/ 76 h 138"/>
              <a:gd name="T22" fmla="*/ 108 w 138"/>
              <a:gd name="T23" fmla="*/ 75 h 138"/>
              <a:gd name="T24" fmla="*/ 108 w 138"/>
              <a:gd name="T25" fmla="*/ 74 h 138"/>
              <a:gd name="T26" fmla="*/ 108 w 138"/>
              <a:gd name="T27" fmla="*/ 73 h 138"/>
              <a:gd name="T28" fmla="*/ 108 w 138"/>
              <a:gd name="T29" fmla="*/ 72 h 138"/>
              <a:gd name="T30" fmla="*/ 108 w 138"/>
              <a:gd name="T31" fmla="*/ 72 h 138"/>
              <a:gd name="T32" fmla="*/ 108 w 138"/>
              <a:gd name="T33" fmla="*/ 71 h 138"/>
              <a:gd name="T34" fmla="*/ 108 w 138"/>
              <a:gd name="T35" fmla="*/ 70 h 138"/>
              <a:gd name="T36" fmla="*/ 108 w 138"/>
              <a:gd name="T37" fmla="*/ 69 h 138"/>
              <a:gd name="T38" fmla="*/ 108 w 138"/>
              <a:gd name="T39" fmla="*/ 68 h 138"/>
              <a:gd name="T40" fmla="*/ 108 w 138"/>
              <a:gd name="T41" fmla="*/ 67 h 138"/>
              <a:gd name="T42" fmla="*/ 107 w 138"/>
              <a:gd name="T43" fmla="*/ 59 h 138"/>
              <a:gd name="T44" fmla="*/ 92 w 138"/>
              <a:gd name="T45" fmla="*/ 36 h 138"/>
              <a:gd name="T46" fmla="*/ 81 w 138"/>
              <a:gd name="T47" fmla="*/ 31 h 138"/>
              <a:gd name="T48" fmla="*/ 78 w 138"/>
              <a:gd name="T49" fmla="*/ 31 h 138"/>
              <a:gd name="T50" fmla="*/ 75 w 138"/>
              <a:gd name="T51" fmla="*/ 30 h 138"/>
              <a:gd name="T52" fmla="*/ 71 w 138"/>
              <a:gd name="T53" fmla="*/ 29 h 138"/>
              <a:gd name="T54" fmla="*/ 103 w 138"/>
              <a:gd name="T55" fmla="*/ 9 h 138"/>
              <a:gd name="T56" fmla="*/ 138 w 138"/>
              <a:gd name="T57" fmla="*/ 69 h 138"/>
              <a:gd name="T58" fmla="*/ 50 w 138"/>
              <a:gd name="T59" fmla="*/ 122 h 138"/>
              <a:gd name="T60" fmla="*/ 14 w 138"/>
              <a:gd name="T61" fmla="*/ 79 h 138"/>
              <a:gd name="T62" fmla="*/ 33 w 138"/>
              <a:gd name="T63" fmla="*/ 26 h 138"/>
              <a:gd name="T64" fmla="*/ 68 w 138"/>
              <a:gd name="T65" fmla="*/ 29 h 138"/>
              <a:gd name="T66" fmla="*/ 67 w 138"/>
              <a:gd name="T67" fmla="*/ 29 h 138"/>
              <a:gd name="T68" fmla="*/ 65 w 138"/>
              <a:gd name="T69" fmla="*/ 30 h 138"/>
              <a:gd name="T70" fmla="*/ 63 w 138"/>
              <a:gd name="T71" fmla="*/ 30 h 138"/>
              <a:gd name="T72" fmla="*/ 47 w 138"/>
              <a:gd name="T73" fmla="*/ 36 h 138"/>
              <a:gd name="T74" fmla="*/ 37 w 138"/>
              <a:gd name="T75" fmla="*/ 46 h 138"/>
              <a:gd name="T76" fmla="*/ 31 w 138"/>
              <a:gd name="T77" fmla="*/ 59 h 138"/>
              <a:gd name="T78" fmla="*/ 31 w 138"/>
              <a:gd name="T79" fmla="*/ 60 h 138"/>
              <a:gd name="T80" fmla="*/ 30 w 138"/>
              <a:gd name="T81" fmla="*/ 61 h 138"/>
              <a:gd name="T82" fmla="*/ 30 w 138"/>
              <a:gd name="T83" fmla="*/ 62 h 138"/>
              <a:gd name="T84" fmla="*/ 30 w 138"/>
              <a:gd name="T85" fmla="*/ 62 h 138"/>
              <a:gd name="T86" fmla="*/ 30 w 138"/>
              <a:gd name="T87" fmla="*/ 63 h 138"/>
              <a:gd name="T88" fmla="*/ 30 w 138"/>
              <a:gd name="T89" fmla="*/ 64 h 138"/>
              <a:gd name="T90" fmla="*/ 30 w 138"/>
              <a:gd name="T91" fmla="*/ 65 h 138"/>
              <a:gd name="T92" fmla="*/ 30 w 138"/>
              <a:gd name="T93" fmla="*/ 66 h 138"/>
              <a:gd name="T94" fmla="*/ 30 w 138"/>
              <a:gd name="T95" fmla="*/ 66 h 138"/>
              <a:gd name="T96" fmla="*/ 30 w 138"/>
              <a:gd name="T97" fmla="*/ 67 h 138"/>
              <a:gd name="T98" fmla="*/ 30 w 138"/>
              <a:gd name="T99" fmla="*/ 68 h 138"/>
              <a:gd name="T100" fmla="*/ 29 w 138"/>
              <a:gd name="T101" fmla="*/ 69 h 138"/>
              <a:gd name="T102" fmla="*/ 30 w 138"/>
              <a:gd name="T103" fmla="*/ 70 h 138"/>
              <a:gd name="T104" fmla="*/ 30 w 138"/>
              <a:gd name="T105" fmla="*/ 72 h 138"/>
              <a:gd name="T106" fmla="*/ 35 w 138"/>
              <a:gd name="T107" fmla="*/ 89 h 138"/>
              <a:gd name="T108" fmla="*/ 48 w 138"/>
              <a:gd name="T109" fmla="*/ 102 h 138"/>
              <a:gd name="T110" fmla="*/ 59 w 138"/>
              <a:gd name="T111" fmla="*/ 107 h 138"/>
              <a:gd name="T112" fmla="*/ 61 w 138"/>
              <a:gd name="T113" fmla="*/ 108 h 138"/>
              <a:gd name="T114" fmla="*/ 65 w 138"/>
              <a:gd name="T115" fmla="*/ 108 h 138"/>
              <a:gd name="T116" fmla="*/ 69 w 138"/>
              <a:gd name="T117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8" h="138">
                <a:moveTo>
                  <a:pt x="123" y="112"/>
                </a:moveTo>
                <a:cubicBezTo>
                  <a:pt x="111" y="105"/>
                  <a:pt x="111" y="105"/>
                  <a:pt x="111" y="105"/>
                </a:cubicBezTo>
                <a:cubicBezTo>
                  <a:pt x="110" y="107"/>
                  <a:pt x="107" y="109"/>
                  <a:pt x="105" y="111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09" y="125"/>
                  <a:pt x="107" y="127"/>
                  <a:pt x="103" y="129"/>
                </a:cubicBezTo>
                <a:cubicBezTo>
                  <a:pt x="100" y="130"/>
                  <a:pt x="97" y="132"/>
                  <a:pt x="94" y="133"/>
                </a:cubicBezTo>
                <a:cubicBezTo>
                  <a:pt x="88" y="122"/>
                  <a:pt x="88" y="122"/>
                  <a:pt x="88" y="122"/>
                </a:cubicBezTo>
                <a:cubicBezTo>
                  <a:pt x="85" y="122"/>
                  <a:pt x="82" y="123"/>
                  <a:pt x="79" y="124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76" y="138"/>
                  <a:pt x="72" y="138"/>
                  <a:pt x="69" y="138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3" y="108"/>
                  <a:pt x="73" y="108"/>
                  <a:pt x="73" y="108"/>
                </a:cubicBezTo>
                <a:cubicBezTo>
                  <a:pt x="73" y="108"/>
                  <a:pt x="73" y="108"/>
                  <a:pt x="73" y="108"/>
                </a:cubicBezTo>
                <a:cubicBezTo>
                  <a:pt x="73" y="108"/>
                  <a:pt x="73" y="108"/>
                  <a:pt x="73" y="108"/>
                </a:cubicBezTo>
                <a:cubicBezTo>
                  <a:pt x="73" y="108"/>
                  <a:pt x="73" y="108"/>
                  <a:pt x="73" y="108"/>
                </a:cubicBezTo>
                <a:cubicBezTo>
                  <a:pt x="73" y="108"/>
                  <a:pt x="73" y="108"/>
                  <a:pt x="73" y="108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77" y="108"/>
                  <a:pt x="78" y="107"/>
                  <a:pt x="79" y="107"/>
                </a:cubicBezTo>
                <a:cubicBezTo>
                  <a:pt x="79" y="107"/>
                  <a:pt x="79" y="107"/>
                  <a:pt x="79" y="107"/>
                </a:cubicBezTo>
                <a:cubicBezTo>
                  <a:pt x="79" y="107"/>
                  <a:pt x="79" y="107"/>
                  <a:pt x="79" y="107"/>
                </a:cubicBezTo>
                <a:cubicBezTo>
                  <a:pt x="79" y="107"/>
                  <a:pt x="79" y="107"/>
                  <a:pt x="79" y="107"/>
                </a:cubicBezTo>
                <a:cubicBezTo>
                  <a:pt x="82" y="106"/>
                  <a:pt x="86" y="105"/>
                  <a:pt x="89" y="103"/>
                </a:cubicBezTo>
                <a:cubicBezTo>
                  <a:pt x="90" y="102"/>
                  <a:pt x="91" y="102"/>
                  <a:pt x="92" y="101"/>
                </a:cubicBezTo>
                <a:cubicBezTo>
                  <a:pt x="92" y="101"/>
                  <a:pt x="92" y="101"/>
                  <a:pt x="92" y="101"/>
                </a:cubicBezTo>
                <a:cubicBezTo>
                  <a:pt x="92" y="101"/>
                  <a:pt x="92" y="101"/>
                  <a:pt x="92" y="101"/>
                </a:cubicBezTo>
                <a:cubicBezTo>
                  <a:pt x="92" y="101"/>
                  <a:pt x="92" y="101"/>
                  <a:pt x="92" y="101"/>
                </a:cubicBezTo>
                <a:cubicBezTo>
                  <a:pt x="92" y="101"/>
                  <a:pt x="92" y="101"/>
                  <a:pt x="92" y="101"/>
                </a:cubicBezTo>
                <a:cubicBezTo>
                  <a:pt x="92" y="101"/>
                  <a:pt x="92" y="101"/>
                  <a:pt x="92" y="101"/>
                </a:cubicBezTo>
                <a:cubicBezTo>
                  <a:pt x="92" y="101"/>
                  <a:pt x="92" y="101"/>
                  <a:pt x="92" y="101"/>
                </a:cubicBezTo>
                <a:cubicBezTo>
                  <a:pt x="96" y="98"/>
                  <a:pt x="99" y="95"/>
                  <a:pt x="101" y="92"/>
                </a:cubicBezTo>
                <a:cubicBezTo>
                  <a:pt x="101" y="92"/>
                  <a:pt x="101" y="92"/>
                  <a:pt x="101" y="92"/>
                </a:cubicBezTo>
                <a:cubicBezTo>
                  <a:pt x="101" y="92"/>
                  <a:pt x="101" y="92"/>
                  <a:pt x="101" y="92"/>
                </a:cubicBezTo>
                <a:cubicBezTo>
                  <a:pt x="101" y="91"/>
                  <a:pt x="101" y="91"/>
                  <a:pt x="101" y="91"/>
                </a:cubicBezTo>
                <a:cubicBezTo>
                  <a:pt x="102" y="91"/>
                  <a:pt x="102" y="91"/>
                  <a:pt x="102" y="91"/>
                </a:cubicBezTo>
                <a:cubicBezTo>
                  <a:pt x="102" y="91"/>
                  <a:pt x="102" y="91"/>
                  <a:pt x="102" y="91"/>
                </a:cubicBezTo>
                <a:cubicBezTo>
                  <a:pt x="102" y="90"/>
                  <a:pt x="103" y="89"/>
                  <a:pt x="103" y="89"/>
                </a:cubicBezTo>
                <a:cubicBezTo>
                  <a:pt x="105" y="86"/>
                  <a:pt x="106" y="82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108" y="67"/>
                  <a:pt x="108" y="66"/>
                  <a:pt x="108" y="66"/>
                </a:cubicBezTo>
                <a:cubicBezTo>
                  <a:pt x="108" y="66"/>
                  <a:pt x="108" y="66"/>
                  <a:pt x="108" y="66"/>
                </a:cubicBezTo>
                <a:cubicBezTo>
                  <a:pt x="108" y="66"/>
                  <a:pt x="108" y="66"/>
                  <a:pt x="108" y="66"/>
                </a:cubicBezTo>
                <a:cubicBezTo>
                  <a:pt x="108" y="66"/>
                  <a:pt x="108" y="66"/>
                  <a:pt x="108" y="66"/>
                </a:cubicBezTo>
                <a:cubicBezTo>
                  <a:pt x="108" y="66"/>
                  <a:pt x="108" y="66"/>
                  <a:pt x="108" y="66"/>
                </a:cubicBezTo>
                <a:cubicBezTo>
                  <a:pt x="108" y="66"/>
                  <a:pt x="108" y="66"/>
                  <a:pt x="108" y="66"/>
                </a:cubicBezTo>
                <a:cubicBezTo>
                  <a:pt x="108" y="65"/>
                  <a:pt x="108" y="65"/>
                  <a:pt x="108" y="65"/>
                </a:cubicBezTo>
                <a:cubicBezTo>
                  <a:pt x="108" y="65"/>
                  <a:pt x="108" y="65"/>
                  <a:pt x="108" y="65"/>
                </a:cubicBezTo>
                <a:cubicBezTo>
                  <a:pt x="108" y="63"/>
                  <a:pt x="108" y="61"/>
                  <a:pt x="107" y="59"/>
                </a:cubicBezTo>
                <a:cubicBezTo>
                  <a:pt x="107" y="59"/>
                  <a:pt x="107" y="59"/>
                  <a:pt x="107" y="59"/>
                </a:cubicBezTo>
                <a:cubicBezTo>
                  <a:pt x="107" y="59"/>
                  <a:pt x="107" y="59"/>
                  <a:pt x="107" y="59"/>
                </a:cubicBezTo>
                <a:cubicBezTo>
                  <a:pt x="107" y="59"/>
                  <a:pt x="107" y="59"/>
                  <a:pt x="107" y="59"/>
                </a:cubicBezTo>
                <a:cubicBezTo>
                  <a:pt x="106" y="55"/>
                  <a:pt x="105" y="52"/>
                  <a:pt x="103" y="49"/>
                </a:cubicBezTo>
                <a:cubicBezTo>
                  <a:pt x="103" y="48"/>
                  <a:pt x="102" y="47"/>
                  <a:pt x="101" y="46"/>
                </a:cubicBezTo>
                <a:cubicBezTo>
                  <a:pt x="101" y="46"/>
                  <a:pt x="101" y="46"/>
                  <a:pt x="101" y="46"/>
                </a:cubicBezTo>
                <a:cubicBezTo>
                  <a:pt x="101" y="46"/>
                  <a:pt x="101" y="46"/>
                  <a:pt x="101" y="46"/>
                </a:cubicBezTo>
                <a:cubicBezTo>
                  <a:pt x="101" y="46"/>
                  <a:pt x="101" y="46"/>
                  <a:pt x="101" y="46"/>
                </a:cubicBezTo>
                <a:cubicBezTo>
                  <a:pt x="101" y="46"/>
                  <a:pt x="101" y="46"/>
                  <a:pt x="101" y="46"/>
                </a:cubicBezTo>
                <a:cubicBezTo>
                  <a:pt x="98" y="42"/>
                  <a:pt x="95" y="39"/>
                  <a:pt x="92" y="36"/>
                </a:cubicBezTo>
                <a:cubicBezTo>
                  <a:pt x="92" y="36"/>
                  <a:pt x="92" y="36"/>
                  <a:pt x="92" y="36"/>
                </a:cubicBezTo>
                <a:cubicBezTo>
                  <a:pt x="91" y="36"/>
                  <a:pt x="91" y="36"/>
                  <a:pt x="91" y="36"/>
                </a:cubicBezTo>
                <a:cubicBezTo>
                  <a:pt x="91" y="36"/>
                  <a:pt x="91" y="36"/>
                  <a:pt x="91" y="36"/>
                </a:cubicBezTo>
                <a:cubicBezTo>
                  <a:pt x="91" y="36"/>
                  <a:pt x="91" y="36"/>
                  <a:pt x="91" y="36"/>
                </a:cubicBezTo>
                <a:cubicBezTo>
                  <a:pt x="90" y="36"/>
                  <a:pt x="90" y="36"/>
                  <a:pt x="90" y="36"/>
                </a:cubicBezTo>
                <a:cubicBezTo>
                  <a:pt x="90" y="35"/>
                  <a:pt x="89" y="35"/>
                  <a:pt x="89" y="35"/>
                </a:cubicBezTo>
                <a:cubicBezTo>
                  <a:pt x="86" y="33"/>
                  <a:pt x="84" y="32"/>
                  <a:pt x="81" y="31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31"/>
                  <a:pt x="81" y="31"/>
                  <a:pt x="81" y="31"/>
                </a:cubicBezTo>
                <a:cubicBezTo>
                  <a:pt x="80" y="31"/>
                  <a:pt x="80" y="31"/>
                  <a:pt x="80" y="31"/>
                </a:cubicBezTo>
                <a:cubicBezTo>
                  <a:pt x="80" y="31"/>
                  <a:pt x="80" y="31"/>
                  <a:pt x="80" y="31"/>
                </a:cubicBezTo>
                <a:cubicBezTo>
                  <a:pt x="80" y="31"/>
                  <a:pt x="80" y="31"/>
                  <a:pt x="80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8" y="31"/>
                  <a:pt x="78" y="31"/>
                  <a:pt x="78" y="31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5" y="30"/>
                  <a:pt x="75" y="30"/>
                </a:cubicBezTo>
                <a:cubicBezTo>
                  <a:pt x="75" y="30"/>
                  <a:pt x="75" y="30"/>
                  <a:pt x="75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3" y="30"/>
                  <a:pt x="73" y="30"/>
                </a:cubicBezTo>
                <a:cubicBezTo>
                  <a:pt x="73" y="30"/>
                  <a:pt x="73" y="30"/>
                  <a:pt x="73" y="30"/>
                </a:cubicBezTo>
                <a:cubicBezTo>
                  <a:pt x="73" y="30"/>
                  <a:pt x="72" y="30"/>
                  <a:pt x="72" y="30"/>
                </a:cubicBezTo>
                <a:cubicBezTo>
                  <a:pt x="72" y="29"/>
                  <a:pt x="72" y="29"/>
                  <a:pt x="72" y="29"/>
                </a:cubicBezTo>
                <a:cubicBezTo>
                  <a:pt x="72" y="29"/>
                  <a:pt x="72" y="29"/>
                  <a:pt x="72" y="29"/>
                </a:cubicBezTo>
                <a:cubicBezTo>
                  <a:pt x="72" y="29"/>
                  <a:pt x="71" y="29"/>
                  <a:pt x="71" y="29"/>
                </a:cubicBezTo>
                <a:cubicBezTo>
                  <a:pt x="71" y="29"/>
                  <a:pt x="71" y="29"/>
                  <a:pt x="71" y="29"/>
                </a:cubicBezTo>
                <a:cubicBezTo>
                  <a:pt x="71" y="29"/>
                  <a:pt x="70" y="29"/>
                  <a:pt x="70" y="29"/>
                </a:cubicBezTo>
                <a:cubicBezTo>
                  <a:pt x="70" y="29"/>
                  <a:pt x="70" y="29"/>
                  <a:pt x="70" y="29"/>
                </a:cubicBezTo>
                <a:cubicBezTo>
                  <a:pt x="70" y="29"/>
                  <a:pt x="70" y="29"/>
                  <a:pt x="70" y="29"/>
                </a:cubicBezTo>
                <a:cubicBezTo>
                  <a:pt x="70" y="29"/>
                  <a:pt x="69" y="29"/>
                  <a:pt x="69" y="29"/>
                </a:cubicBezTo>
                <a:cubicBezTo>
                  <a:pt x="69" y="0"/>
                  <a:pt x="69" y="0"/>
                  <a:pt x="69" y="0"/>
                </a:cubicBezTo>
                <a:cubicBezTo>
                  <a:pt x="72" y="0"/>
                  <a:pt x="76" y="0"/>
                  <a:pt x="79" y="1"/>
                </a:cubicBezTo>
                <a:cubicBezTo>
                  <a:pt x="79" y="14"/>
                  <a:pt x="79" y="14"/>
                  <a:pt x="79" y="14"/>
                </a:cubicBezTo>
                <a:cubicBezTo>
                  <a:pt x="82" y="15"/>
                  <a:pt x="85" y="15"/>
                  <a:pt x="88" y="16"/>
                </a:cubicBezTo>
                <a:cubicBezTo>
                  <a:pt x="94" y="5"/>
                  <a:pt x="94" y="5"/>
                  <a:pt x="94" y="5"/>
                </a:cubicBezTo>
                <a:cubicBezTo>
                  <a:pt x="97" y="6"/>
                  <a:pt x="100" y="7"/>
                  <a:pt x="103" y="9"/>
                </a:cubicBezTo>
                <a:cubicBezTo>
                  <a:pt x="107" y="11"/>
                  <a:pt x="109" y="13"/>
                  <a:pt x="112" y="15"/>
                </a:cubicBezTo>
                <a:cubicBezTo>
                  <a:pt x="105" y="26"/>
                  <a:pt x="105" y="26"/>
                  <a:pt x="105" y="26"/>
                </a:cubicBezTo>
                <a:cubicBezTo>
                  <a:pt x="107" y="28"/>
                  <a:pt x="110" y="30"/>
                  <a:pt x="111" y="33"/>
                </a:cubicBezTo>
                <a:cubicBezTo>
                  <a:pt x="123" y="26"/>
                  <a:pt x="123" y="26"/>
                  <a:pt x="123" y="26"/>
                </a:cubicBezTo>
                <a:cubicBezTo>
                  <a:pt x="125" y="29"/>
                  <a:pt x="127" y="31"/>
                  <a:pt x="129" y="34"/>
                </a:cubicBezTo>
                <a:cubicBezTo>
                  <a:pt x="130" y="37"/>
                  <a:pt x="132" y="40"/>
                  <a:pt x="133" y="44"/>
                </a:cubicBezTo>
                <a:cubicBezTo>
                  <a:pt x="122" y="50"/>
                  <a:pt x="122" y="50"/>
                  <a:pt x="122" y="50"/>
                </a:cubicBezTo>
                <a:cubicBezTo>
                  <a:pt x="123" y="53"/>
                  <a:pt x="123" y="56"/>
                  <a:pt x="124" y="59"/>
                </a:cubicBezTo>
                <a:cubicBezTo>
                  <a:pt x="137" y="59"/>
                  <a:pt x="137" y="59"/>
                  <a:pt x="137" y="59"/>
                </a:cubicBezTo>
                <a:cubicBezTo>
                  <a:pt x="138" y="62"/>
                  <a:pt x="138" y="65"/>
                  <a:pt x="138" y="69"/>
                </a:cubicBezTo>
                <a:cubicBezTo>
                  <a:pt x="138" y="72"/>
                  <a:pt x="138" y="76"/>
                  <a:pt x="137" y="79"/>
                </a:cubicBezTo>
                <a:cubicBezTo>
                  <a:pt x="124" y="79"/>
                  <a:pt x="124" y="79"/>
                  <a:pt x="124" y="79"/>
                </a:cubicBezTo>
                <a:cubicBezTo>
                  <a:pt x="123" y="82"/>
                  <a:pt x="123" y="85"/>
                  <a:pt x="122" y="87"/>
                </a:cubicBezTo>
                <a:cubicBezTo>
                  <a:pt x="133" y="94"/>
                  <a:pt x="133" y="94"/>
                  <a:pt x="133" y="94"/>
                </a:cubicBezTo>
                <a:cubicBezTo>
                  <a:pt x="132" y="97"/>
                  <a:pt x="130" y="100"/>
                  <a:pt x="129" y="103"/>
                </a:cubicBezTo>
                <a:cubicBezTo>
                  <a:pt x="127" y="106"/>
                  <a:pt x="125" y="109"/>
                  <a:pt x="123" y="112"/>
                </a:cubicBezTo>
                <a:close/>
                <a:moveTo>
                  <a:pt x="69" y="138"/>
                </a:moveTo>
                <a:cubicBezTo>
                  <a:pt x="66" y="138"/>
                  <a:pt x="62" y="138"/>
                  <a:pt x="59" y="137"/>
                </a:cubicBezTo>
                <a:cubicBezTo>
                  <a:pt x="59" y="124"/>
                  <a:pt x="59" y="124"/>
                  <a:pt x="59" y="124"/>
                </a:cubicBezTo>
                <a:cubicBezTo>
                  <a:pt x="56" y="123"/>
                  <a:pt x="53" y="122"/>
                  <a:pt x="50" y="122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1" y="132"/>
                  <a:pt x="37" y="130"/>
                  <a:pt x="34" y="129"/>
                </a:cubicBezTo>
                <a:cubicBezTo>
                  <a:pt x="31" y="127"/>
                  <a:pt x="29" y="125"/>
                  <a:pt x="26" y="123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1" y="109"/>
                  <a:pt x="28" y="107"/>
                  <a:pt x="27" y="105"/>
                </a:cubicBezTo>
                <a:cubicBezTo>
                  <a:pt x="15" y="112"/>
                  <a:pt x="15" y="112"/>
                  <a:pt x="15" y="112"/>
                </a:cubicBezTo>
                <a:cubicBezTo>
                  <a:pt x="13" y="109"/>
                  <a:pt x="11" y="106"/>
                  <a:pt x="9" y="103"/>
                </a:cubicBezTo>
                <a:cubicBezTo>
                  <a:pt x="7" y="100"/>
                  <a:pt x="6" y="97"/>
                  <a:pt x="5" y="94"/>
                </a:cubicBezTo>
                <a:cubicBezTo>
                  <a:pt x="16" y="87"/>
                  <a:pt x="16" y="87"/>
                  <a:pt x="16" y="87"/>
                </a:cubicBezTo>
                <a:cubicBezTo>
                  <a:pt x="15" y="85"/>
                  <a:pt x="15" y="82"/>
                  <a:pt x="14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0" y="76"/>
                  <a:pt x="0" y="72"/>
                  <a:pt x="0" y="69"/>
                </a:cubicBezTo>
                <a:cubicBezTo>
                  <a:pt x="0" y="65"/>
                  <a:pt x="0" y="62"/>
                  <a:pt x="1" y="59"/>
                </a:cubicBezTo>
                <a:cubicBezTo>
                  <a:pt x="14" y="59"/>
                  <a:pt x="14" y="59"/>
                  <a:pt x="14" y="59"/>
                </a:cubicBezTo>
                <a:cubicBezTo>
                  <a:pt x="15" y="56"/>
                  <a:pt x="15" y="53"/>
                  <a:pt x="16" y="50"/>
                </a:cubicBezTo>
                <a:cubicBezTo>
                  <a:pt x="5" y="44"/>
                  <a:pt x="5" y="44"/>
                  <a:pt x="5" y="44"/>
                </a:cubicBezTo>
                <a:cubicBezTo>
                  <a:pt x="6" y="40"/>
                  <a:pt x="7" y="37"/>
                  <a:pt x="9" y="34"/>
                </a:cubicBezTo>
                <a:cubicBezTo>
                  <a:pt x="11" y="31"/>
                  <a:pt x="13" y="29"/>
                  <a:pt x="15" y="26"/>
                </a:cubicBezTo>
                <a:cubicBezTo>
                  <a:pt x="27" y="33"/>
                  <a:pt x="27" y="33"/>
                  <a:pt x="27" y="33"/>
                </a:cubicBezTo>
                <a:cubicBezTo>
                  <a:pt x="28" y="30"/>
                  <a:pt x="31" y="28"/>
                  <a:pt x="33" y="26"/>
                </a:cubicBezTo>
                <a:cubicBezTo>
                  <a:pt x="26" y="15"/>
                  <a:pt x="26" y="15"/>
                  <a:pt x="26" y="15"/>
                </a:cubicBezTo>
                <a:cubicBezTo>
                  <a:pt x="29" y="13"/>
                  <a:pt x="31" y="11"/>
                  <a:pt x="34" y="9"/>
                </a:cubicBezTo>
                <a:cubicBezTo>
                  <a:pt x="37" y="7"/>
                  <a:pt x="41" y="6"/>
                  <a:pt x="44" y="5"/>
                </a:cubicBezTo>
                <a:cubicBezTo>
                  <a:pt x="50" y="16"/>
                  <a:pt x="50" y="16"/>
                  <a:pt x="50" y="16"/>
                </a:cubicBezTo>
                <a:cubicBezTo>
                  <a:pt x="53" y="15"/>
                  <a:pt x="56" y="15"/>
                  <a:pt x="59" y="14"/>
                </a:cubicBezTo>
                <a:cubicBezTo>
                  <a:pt x="59" y="1"/>
                  <a:pt x="59" y="1"/>
                  <a:pt x="59" y="1"/>
                </a:cubicBezTo>
                <a:cubicBezTo>
                  <a:pt x="62" y="0"/>
                  <a:pt x="66" y="0"/>
                  <a:pt x="69" y="0"/>
                </a:cubicBezTo>
                <a:cubicBezTo>
                  <a:pt x="69" y="29"/>
                  <a:pt x="69" y="29"/>
                  <a:pt x="69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30"/>
                  <a:pt x="66" y="30"/>
                  <a:pt x="66" y="30"/>
                </a:cubicBezTo>
                <a:cubicBezTo>
                  <a:pt x="66" y="30"/>
                  <a:pt x="66" y="30"/>
                  <a:pt x="66" y="30"/>
                </a:cubicBezTo>
                <a:cubicBezTo>
                  <a:pt x="66" y="30"/>
                  <a:pt x="66" y="30"/>
                  <a:pt x="66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3" y="30"/>
                  <a:pt x="63" y="30"/>
                  <a:pt x="63" y="30"/>
                </a:cubicBezTo>
                <a:cubicBezTo>
                  <a:pt x="63" y="30"/>
                  <a:pt x="63" y="30"/>
                  <a:pt x="63" y="30"/>
                </a:cubicBezTo>
                <a:cubicBezTo>
                  <a:pt x="63" y="30"/>
                  <a:pt x="63" y="30"/>
                  <a:pt x="63" y="30"/>
                </a:cubicBezTo>
                <a:cubicBezTo>
                  <a:pt x="63" y="30"/>
                  <a:pt x="63" y="30"/>
                  <a:pt x="63" y="30"/>
                </a:cubicBezTo>
                <a:cubicBezTo>
                  <a:pt x="61" y="30"/>
                  <a:pt x="60" y="30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6" y="32"/>
                  <a:pt x="52" y="33"/>
                  <a:pt x="49" y="35"/>
                </a:cubicBezTo>
                <a:cubicBezTo>
                  <a:pt x="48" y="35"/>
                  <a:pt x="48" y="36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3" y="39"/>
                  <a:pt x="39" y="42"/>
                  <a:pt x="37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5" y="48"/>
                  <a:pt x="35" y="49"/>
                </a:cubicBezTo>
                <a:cubicBezTo>
                  <a:pt x="33" y="52"/>
                  <a:pt x="32" y="55"/>
                  <a:pt x="31" y="58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60"/>
                  <a:pt x="31" y="60"/>
                  <a:pt x="31" y="60"/>
                </a:cubicBezTo>
                <a:cubicBezTo>
                  <a:pt x="31" y="60"/>
                  <a:pt x="31" y="60"/>
                  <a:pt x="31" y="60"/>
                </a:cubicBezTo>
                <a:cubicBezTo>
                  <a:pt x="31" y="60"/>
                  <a:pt x="31" y="60"/>
                  <a:pt x="31" y="60"/>
                </a:cubicBezTo>
                <a:cubicBezTo>
                  <a:pt x="31" y="60"/>
                  <a:pt x="31" y="60"/>
                  <a:pt x="31" y="60"/>
                </a:cubicBezTo>
                <a:cubicBezTo>
                  <a:pt x="31" y="60"/>
                  <a:pt x="31" y="60"/>
                  <a:pt x="31" y="60"/>
                </a:cubicBezTo>
                <a:cubicBezTo>
                  <a:pt x="31" y="60"/>
                  <a:pt x="31" y="60"/>
                  <a:pt x="31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71"/>
                  <a:pt x="30" y="71"/>
                  <a:pt x="30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30" y="72"/>
                  <a:pt x="30" y="73"/>
                  <a:pt x="30" y="73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5"/>
                  <a:pt x="30" y="77"/>
                  <a:pt x="31" y="79"/>
                </a:cubicBezTo>
                <a:cubicBezTo>
                  <a:pt x="31" y="79"/>
                  <a:pt x="31" y="79"/>
                  <a:pt x="31" y="79"/>
                </a:cubicBezTo>
                <a:cubicBezTo>
                  <a:pt x="31" y="79"/>
                  <a:pt x="31" y="79"/>
                  <a:pt x="31" y="79"/>
                </a:cubicBezTo>
                <a:cubicBezTo>
                  <a:pt x="31" y="79"/>
                  <a:pt x="31" y="79"/>
                  <a:pt x="31" y="79"/>
                </a:cubicBezTo>
                <a:cubicBezTo>
                  <a:pt x="32" y="82"/>
                  <a:pt x="33" y="86"/>
                  <a:pt x="35" y="89"/>
                </a:cubicBezTo>
                <a:cubicBezTo>
                  <a:pt x="35" y="90"/>
                  <a:pt x="36" y="91"/>
                  <a:pt x="37" y="92"/>
                </a:cubicBezTo>
                <a:cubicBezTo>
                  <a:pt x="37" y="92"/>
                  <a:pt x="37" y="92"/>
                  <a:pt x="37" y="92"/>
                </a:cubicBezTo>
                <a:cubicBezTo>
                  <a:pt x="37" y="92"/>
                  <a:pt x="37" y="92"/>
                  <a:pt x="37" y="92"/>
                </a:cubicBezTo>
                <a:cubicBezTo>
                  <a:pt x="37" y="92"/>
                  <a:pt x="37" y="92"/>
                  <a:pt x="37" y="92"/>
                </a:cubicBezTo>
                <a:cubicBezTo>
                  <a:pt x="40" y="96"/>
                  <a:pt x="43" y="99"/>
                  <a:pt x="46" y="101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47" y="102"/>
                  <a:pt x="47" y="102"/>
                  <a:pt x="47" y="102"/>
                </a:cubicBezTo>
                <a:cubicBezTo>
                  <a:pt x="47" y="102"/>
                  <a:pt x="47" y="102"/>
                  <a:pt x="47" y="102"/>
                </a:cubicBezTo>
                <a:cubicBezTo>
                  <a:pt x="47" y="102"/>
                  <a:pt x="47" y="102"/>
                  <a:pt x="47" y="102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48" y="102"/>
                  <a:pt x="49" y="103"/>
                  <a:pt x="49" y="103"/>
                </a:cubicBezTo>
                <a:cubicBezTo>
                  <a:pt x="52" y="104"/>
                  <a:pt x="54" y="106"/>
                  <a:pt x="57" y="106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57" y="107"/>
                  <a:pt x="57" y="107"/>
                  <a:pt x="57" y="107"/>
                </a:cubicBezTo>
                <a:cubicBezTo>
                  <a:pt x="57" y="107"/>
                  <a:pt x="57" y="107"/>
                  <a:pt x="57" y="107"/>
                </a:cubicBezTo>
                <a:cubicBezTo>
                  <a:pt x="58" y="107"/>
                  <a:pt x="58" y="107"/>
                  <a:pt x="58" y="107"/>
                </a:cubicBezTo>
                <a:cubicBezTo>
                  <a:pt x="58" y="107"/>
                  <a:pt x="58" y="107"/>
                  <a:pt x="58" y="107"/>
                </a:cubicBezTo>
                <a:cubicBezTo>
                  <a:pt x="58" y="107"/>
                  <a:pt x="58" y="107"/>
                  <a:pt x="58" y="107"/>
                </a:cubicBezTo>
                <a:cubicBezTo>
                  <a:pt x="59" y="107"/>
                  <a:pt x="59" y="107"/>
                  <a:pt x="59" y="107"/>
                </a:cubicBezTo>
                <a:cubicBezTo>
                  <a:pt x="59" y="107"/>
                  <a:pt x="59" y="107"/>
                  <a:pt x="59" y="107"/>
                </a:cubicBezTo>
                <a:cubicBezTo>
                  <a:pt x="59" y="107"/>
                  <a:pt x="59" y="107"/>
                  <a:pt x="59" y="107"/>
                </a:cubicBezTo>
                <a:cubicBezTo>
                  <a:pt x="59" y="107"/>
                  <a:pt x="59" y="107"/>
                  <a:pt x="59" y="107"/>
                </a:cubicBezTo>
                <a:cubicBezTo>
                  <a:pt x="59" y="107"/>
                  <a:pt x="59" y="107"/>
                  <a:pt x="59" y="107"/>
                </a:cubicBezTo>
                <a:cubicBezTo>
                  <a:pt x="60" y="107"/>
                  <a:pt x="60" y="107"/>
                  <a:pt x="60" y="107"/>
                </a:cubicBezTo>
                <a:cubicBezTo>
                  <a:pt x="60" y="107"/>
                  <a:pt x="60" y="107"/>
                  <a:pt x="60" y="107"/>
                </a:cubicBezTo>
                <a:cubicBezTo>
                  <a:pt x="60" y="107"/>
                  <a:pt x="60" y="107"/>
                  <a:pt x="60" y="107"/>
                </a:cubicBezTo>
                <a:cubicBezTo>
                  <a:pt x="60" y="107"/>
                  <a:pt x="60" y="107"/>
                  <a:pt x="60" y="107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61" y="108"/>
                  <a:pt x="61" y="108"/>
                  <a:pt x="61" y="108"/>
                </a:cubicBezTo>
                <a:cubicBezTo>
                  <a:pt x="61" y="108"/>
                  <a:pt x="61" y="108"/>
                  <a:pt x="61" y="108"/>
                </a:cubicBezTo>
                <a:cubicBezTo>
                  <a:pt x="61" y="108"/>
                  <a:pt x="61" y="108"/>
                  <a:pt x="61" y="108"/>
                </a:cubicBezTo>
                <a:cubicBezTo>
                  <a:pt x="62" y="108"/>
                  <a:pt x="62" y="108"/>
                  <a:pt x="62" y="108"/>
                </a:cubicBezTo>
                <a:cubicBezTo>
                  <a:pt x="62" y="108"/>
                  <a:pt x="62" y="108"/>
                  <a:pt x="62" y="108"/>
                </a:cubicBezTo>
                <a:cubicBezTo>
                  <a:pt x="62" y="108"/>
                  <a:pt x="63" y="108"/>
                  <a:pt x="63" y="108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08"/>
                  <a:pt x="65" y="108"/>
                  <a:pt x="65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08"/>
                  <a:pt x="66" y="108"/>
                  <a:pt x="66" y="108"/>
                </a:cubicBezTo>
                <a:cubicBezTo>
                  <a:pt x="66" y="108"/>
                  <a:pt x="66" y="108"/>
                  <a:pt x="66" y="108"/>
                </a:cubicBezTo>
                <a:cubicBezTo>
                  <a:pt x="66" y="108"/>
                  <a:pt x="66" y="108"/>
                  <a:pt x="66" y="108"/>
                </a:cubicBezTo>
                <a:cubicBezTo>
                  <a:pt x="66" y="108"/>
                  <a:pt x="67" y="108"/>
                  <a:pt x="67" y="108"/>
                </a:cubicBezTo>
                <a:cubicBezTo>
                  <a:pt x="67" y="108"/>
                  <a:pt x="67" y="108"/>
                  <a:pt x="67" y="108"/>
                </a:cubicBezTo>
                <a:cubicBezTo>
                  <a:pt x="67" y="108"/>
                  <a:pt x="68" y="108"/>
                  <a:pt x="68" y="108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68" y="108"/>
                  <a:pt x="69" y="108"/>
                  <a:pt x="69" y="108"/>
                </a:cubicBezTo>
                <a:lnTo>
                  <a:pt x="69" y="13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64" name="Freeform 21"/>
          <p:cNvSpPr>
            <a:spLocks noEditPoints="1"/>
          </p:cNvSpPr>
          <p:nvPr/>
        </p:nvSpPr>
        <p:spPr bwMode="auto">
          <a:xfrm>
            <a:off x="7654835" y="3997235"/>
            <a:ext cx="659910" cy="550850"/>
          </a:xfrm>
          <a:custGeom>
            <a:avLst/>
            <a:gdLst>
              <a:gd name="T0" fmla="*/ 66 w 91"/>
              <a:gd name="T1" fmla="*/ 61 h 91"/>
              <a:gd name="T2" fmla="*/ 69 w 91"/>
              <a:gd name="T3" fmla="*/ 43 h 91"/>
              <a:gd name="T4" fmla="*/ 66 w 91"/>
              <a:gd name="T5" fmla="*/ 15 h 91"/>
              <a:gd name="T6" fmla="*/ 73 w 91"/>
              <a:gd name="T7" fmla="*/ 10 h 91"/>
              <a:gd name="T8" fmla="*/ 83 w 91"/>
              <a:gd name="T9" fmla="*/ 19 h 91"/>
              <a:gd name="T10" fmla="*/ 79 w 91"/>
              <a:gd name="T11" fmla="*/ 31 h 91"/>
              <a:gd name="T12" fmla="*/ 90 w 91"/>
              <a:gd name="T13" fmla="*/ 35 h 91"/>
              <a:gd name="T14" fmla="*/ 82 w 91"/>
              <a:gd name="T15" fmla="*/ 44 h 91"/>
              <a:gd name="T16" fmla="*/ 90 w 91"/>
              <a:gd name="T17" fmla="*/ 52 h 91"/>
              <a:gd name="T18" fmla="*/ 87 w 91"/>
              <a:gd name="T19" fmla="*/ 65 h 91"/>
              <a:gd name="T20" fmla="*/ 75 w 91"/>
              <a:gd name="T21" fmla="*/ 67 h 91"/>
              <a:gd name="T22" fmla="*/ 77 w 91"/>
              <a:gd name="T23" fmla="*/ 79 h 91"/>
              <a:gd name="T24" fmla="*/ 66 w 91"/>
              <a:gd name="T25" fmla="*/ 78 h 91"/>
              <a:gd name="T26" fmla="*/ 51 w 91"/>
              <a:gd name="T27" fmla="*/ 47 h 91"/>
              <a:gd name="T28" fmla="*/ 45 w 91"/>
              <a:gd name="T29" fmla="*/ 60 h 91"/>
              <a:gd name="T30" fmla="*/ 45 w 91"/>
              <a:gd name="T31" fmla="*/ 73 h 91"/>
              <a:gd name="T32" fmla="*/ 47 w 91"/>
              <a:gd name="T33" fmla="*/ 82 h 91"/>
              <a:gd name="T34" fmla="*/ 56 w 91"/>
              <a:gd name="T35" fmla="*/ 90 h 91"/>
              <a:gd name="T36" fmla="*/ 60 w 91"/>
              <a:gd name="T37" fmla="*/ 79 h 91"/>
              <a:gd name="T38" fmla="*/ 66 w 91"/>
              <a:gd name="T39" fmla="*/ 78 h 91"/>
              <a:gd name="T40" fmla="*/ 63 w 91"/>
              <a:gd name="T41" fmla="*/ 61 h 91"/>
              <a:gd name="T42" fmla="*/ 66 w 91"/>
              <a:gd name="T43" fmla="*/ 43 h 91"/>
              <a:gd name="T44" fmla="*/ 62 w 91"/>
              <a:gd name="T45" fmla="*/ 13 h 91"/>
              <a:gd name="T46" fmla="*/ 58 w 91"/>
              <a:gd name="T47" fmla="*/ 2 h 91"/>
              <a:gd name="T48" fmla="*/ 49 w 91"/>
              <a:gd name="T49" fmla="*/ 9 h 91"/>
              <a:gd name="T50" fmla="*/ 45 w 91"/>
              <a:gd name="T51" fmla="*/ 18 h 91"/>
              <a:gd name="T52" fmla="*/ 60 w 91"/>
              <a:gd name="T53" fmla="*/ 27 h 91"/>
              <a:gd name="T54" fmla="*/ 45 w 91"/>
              <a:gd name="T55" fmla="*/ 31 h 91"/>
              <a:gd name="T56" fmla="*/ 47 w 91"/>
              <a:gd name="T57" fmla="*/ 40 h 91"/>
              <a:gd name="T58" fmla="*/ 43 w 91"/>
              <a:gd name="T59" fmla="*/ 51 h 91"/>
              <a:gd name="T60" fmla="*/ 45 w 91"/>
              <a:gd name="T61" fmla="*/ 39 h 91"/>
              <a:gd name="T62" fmla="*/ 43 w 91"/>
              <a:gd name="T63" fmla="*/ 22 h 91"/>
              <a:gd name="T64" fmla="*/ 45 w 91"/>
              <a:gd name="T65" fmla="*/ 9 h 91"/>
              <a:gd name="T66" fmla="*/ 41 w 91"/>
              <a:gd name="T67" fmla="*/ 0 h 91"/>
              <a:gd name="T68" fmla="*/ 28 w 91"/>
              <a:gd name="T69" fmla="*/ 3 h 91"/>
              <a:gd name="T70" fmla="*/ 25 w 91"/>
              <a:gd name="T71" fmla="*/ 15 h 91"/>
              <a:gd name="T72" fmla="*/ 24 w 91"/>
              <a:gd name="T73" fmla="*/ 30 h 91"/>
              <a:gd name="T74" fmla="*/ 33 w 91"/>
              <a:gd name="T75" fmla="*/ 42 h 91"/>
              <a:gd name="T76" fmla="*/ 24 w 91"/>
              <a:gd name="T77" fmla="*/ 76 h 91"/>
              <a:gd name="T78" fmla="*/ 26 w 91"/>
              <a:gd name="T79" fmla="*/ 87 h 91"/>
              <a:gd name="T80" fmla="*/ 39 w 91"/>
              <a:gd name="T81" fmla="*/ 91 h 91"/>
              <a:gd name="T82" fmla="*/ 45 w 91"/>
              <a:gd name="T83" fmla="*/ 83 h 91"/>
              <a:gd name="T84" fmla="*/ 36 w 91"/>
              <a:gd name="T85" fmla="*/ 75 h 91"/>
              <a:gd name="T86" fmla="*/ 42 w 91"/>
              <a:gd name="T87" fmla="*/ 58 h 91"/>
              <a:gd name="T88" fmla="*/ 45 w 91"/>
              <a:gd name="T89" fmla="*/ 52 h 91"/>
              <a:gd name="T90" fmla="*/ 24 w 91"/>
              <a:gd name="T91" fmla="*/ 30 h 91"/>
              <a:gd name="T92" fmla="*/ 22 w 91"/>
              <a:gd name="T93" fmla="*/ 48 h 91"/>
              <a:gd name="T94" fmla="*/ 24 w 91"/>
              <a:gd name="T95" fmla="*/ 76 h 91"/>
              <a:gd name="T96" fmla="*/ 17 w 91"/>
              <a:gd name="T97" fmla="*/ 82 h 91"/>
              <a:gd name="T98" fmla="*/ 8 w 91"/>
              <a:gd name="T99" fmla="*/ 72 h 91"/>
              <a:gd name="T100" fmla="*/ 11 w 91"/>
              <a:gd name="T101" fmla="*/ 61 h 91"/>
              <a:gd name="T102" fmla="*/ 1 w 91"/>
              <a:gd name="T103" fmla="*/ 56 h 91"/>
              <a:gd name="T104" fmla="*/ 8 w 91"/>
              <a:gd name="T105" fmla="*/ 47 h 91"/>
              <a:gd name="T106" fmla="*/ 0 w 91"/>
              <a:gd name="T107" fmla="*/ 39 h 91"/>
              <a:gd name="T108" fmla="*/ 4 w 91"/>
              <a:gd name="T109" fmla="*/ 26 h 91"/>
              <a:gd name="T110" fmla="*/ 15 w 91"/>
              <a:gd name="T111" fmla="*/ 24 h 91"/>
              <a:gd name="T112" fmla="*/ 14 w 91"/>
              <a:gd name="T113" fmla="*/ 12 h 91"/>
              <a:gd name="T114" fmla="*/ 24 w 91"/>
              <a:gd name="T115" fmla="*/ 14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1" h="91">
                <a:moveTo>
                  <a:pt x="66" y="78"/>
                </a:moveTo>
                <a:cubicBezTo>
                  <a:pt x="66" y="61"/>
                  <a:pt x="66" y="61"/>
                  <a:pt x="66" y="61"/>
                </a:cubicBezTo>
                <a:cubicBezTo>
                  <a:pt x="70" y="61"/>
                  <a:pt x="74" y="58"/>
                  <a:pt x="75" y="54"/>
                </a:cubicBezTo>
                <a:cubicBezTo>
                  <a:pt x="76" y="50"/>
                  <a:pt x="74" y="45"/>
                  <a:pt x="69" y="43"/>
                </a:cubicBezTo>
                <a:cubicBezTo>
                  <a:pt x="68" y="43"/>
                  <a:pt x="67" y="43"/>
                  <a:pt x="66" y="43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5"/>
                  <a:pt x="67" y="15"/>
                  <a:pt x="67" y="16"/>
                </a:cubicBezTo>
                <a:cubicBezTo>
                  <a:pt x="73" y="10"/>
                  <a:pt x="73" y="10"/>
                  <a:pt x="73" y="10"/>
                </a:cubicBezTo>
                <a:cubicBezTo>
                  <a:pt x="75" y="11"/>
                  <a:pt x="77" y="13"/>
                  <a:pt x="78" y="14"/>
                </a:cubicBezTo>
                <a:cubicBezTo>
                  <a:pt x="80" y="16"/>
                  <a:pt x="81" y="18"/>
                  <a:pt x="83" y="19"/>
                </a:cubicBezTo>
                <a:cubicBezTo>
                  <a:pt x="76" y="26"/>
                  <a:pt x="76" y="26"/>
                  <a:pt x="76" y="26"/>
                </a:cubicBezTo>
                <a:cubicBezTo>
                  <a:pt x="77" y="27"/>
                  <a:pt x="78" y="29"/>
                  <a:pt x="79" y="31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31"/>
                  <a:pt x="89" y="33"/>
                  <a:pt x="90" y="35"/>
                </a:cubicBezTo>
                <a:cubicBezTo>
                  <a:pt x="90" y="37"/>
                  <a:pt x="91" y="39"/>
                  <a:pt x="91" y="42"/>
                </a:cubicBezTo>
                <a:cubicBezTo>
                  <a:pt x="82" y="44"/>
                  <a:pt x="82" y="44"/>
                  <a:pt x="82" y="44"/>
                </a:cubicBezTo>
                <a:cubicBezTo>
                  <a:pt x="82" y="46"/>
                  <a:pt x="82" y="48"/>
                  <a:pt x="82" y="49"/>
                </a:cubicBezTo>
                <a:cubicBezTo>
                  <a:pt x="90" y="52"/>
                  <a:pt x="90" y="52"/>
                  <a:pt x="90" y="52"/>
                </a:cubicBezTo>
                <a:cubicBezTo>
                  <a:pt x="90" y="54"/>
                  <a:pt x="90" y="56"/>
                  <a:pt x="89" y="59"/>
                </a:cubicBezTo>
                <a:cubicBezTo>
                  <a:pt x="88" y="61"/>
                  <a:pt x="88" y="63"/>
                  <a:pt x="87" y="65"/>
                </a:cubicBezTo>
                <a:cubicBezTo>
                  <a:pt x="78" y="62"/>
                  <a:pt x="78" y="62"/>
                  <a:pt x="78" y="62"/>
                </a:cubicBezTo>
                <a:cubicBezTo>
                  <a:pt x="77" y="64"/>
                  <a:pt x="76" y="66"/>
                  <a:pt x="75" y="67"/>
                </a:cubicBezTo>
                <a:cubicBezTo>
                  <a:pt x="81" y="74"/>
                  <a:pt x="81" y="74"/>
                  <a:pt x="81" y="74"/>
                </a:cubicBezTo>
                <a:cubicBezTo>
                  <a:pt x="80" y="76"/>
                  <a:pt x="78" y="77"/>
                  <a:pt x="77" y="79"/>
                </a:cubicBezTo>
                <a:cubicBezTo>
                  <a:pt x="75" y="80"/>
                  <a:pt x="73" y="82"/>
                  <a:pt x="71" y="83"/>
                </a:cubicBezTo>
                <a:lnTo>
                  <a:pt x="66" y="78"/>
                </a:lnTo>
                <a:close/>
                <a:moveTo>
                  <a:pt x="47" y="40"/>
                </a:moveTo>
                <a:cubicBezTo>
                  <a:pt x="50" y="41"/>
                  <a:pt x="52" y="44"/>
                  <a:pt x="51" y="47"/>
                </a:cubicBezTo>
                <a:cubicBezTo>
                  <a:pt x="50" y="50"/>
                  <a:pt x="48" y="52"/>
                  <a:pt x="45" y="52"/>
                </a:cubicBezTo>
                <a:cubicBezTo>
                  <a:pt x="45" y="60"/>
                  <a:pt x="45" y="60"/>
                  <a:pt x="45" y="60"/>
                </a:cubicBezTo>
                <a:cubicBezTo>
                  <a:pt x="48" y="62"/>
                  <a:pt x="49" y="66"/>
                  <a:pt x="48" y="69"/>
                </a:cubicBezTo>
                <a:cubicBezTo>
                  <a:pt x="47" y="71"/>
                  <a:pt x="46" y="72"/>
                  <a:pt x="45" y="73"/>
                </a:cubicBezTo>
                <a:cubicBezTo>
                  <a:pt x="45" y="83"/>
                  <a:pt x="45" y="83"/>
                  <a:pt x="45" y="83"/>
                </a:cubicBezTo>
                <a:cubicBezTo>
                  <a:pt x="46" y="83"/>
                  <a:pt x="46" y="83"/>
                  <a:pt x="47" y="82"/>
                </a:cubicBezTo>
                <a:cubicBezTo>
                  <a:pt x="49" y="91"/>
                  <a:pt x="49" y="91"/>
                  <a:pt x="49" y="91"/>
                </a:cubicBezTo>
                <a:cubicBezTo>
                  <a:pt x="51" y="91"/>
                  <a:pt x="54" y="91"/>
                  <a:pt x="56" y="90"/>
                </a:cubicBezTo>
                <a:cubicBezTo>
                  <a:pt x="58" y="89"/>
                  <a:pt x="60" y="89"/>
                  <a:pt x="62" y="88"/>
                </a:cubicBezTo>
                <a:cubicBezTo>
                  <a:pt x="60" y="79"/>
                  <a:pt x="60" y="79"/>
                  <a:pt x="60" y="79"/>
                </a:cubicBezTo>
                <a:cubicBezTo>
                  <a:pt x="62" y="79"/>
                  <a:pt x="64" y="78"/>
                  <a:pt x="65" y="77"/>
                </a:cubicBezTo>
                <a:cubicBezTo>
                  <a:pt x="66" y="78"/>
                  <a:pt x="66" y="78"/>
                  <a:pt x="66" y="78"/>
                </a:cubicBezTo>
                <a:cubicBezTo>
                  <a:pt x="66" y="61"/>
                  <a:pt x="66" y="61"/>
                  <a:pt x="66" y="61"/>
                </a:cubicBezTo>
                <a:cubicBezTo>
                  <a:pt x="65" y="61"/>
                  <a:pt x="64" y="61"/>
                  <a:pt x="63" y="61"/>
                </a:cubicBezTo>
                <a:cubicBezTo>
                  <a:pt x="59" y="59"/>
                  <a:pt x="56" y="54"/>
                  <a:pt x="57" y="49"/>
                </a:cubicBezTo>
                <a:cubicBezTo>
                  <a:pt x="59" y="45"/>
                  <a:pt x="62" y="43"/>
                  <a:pt x="66" y="43"/>
                </a:cubicBezTo>
                <a:cubicBezTo>
                  <a:pt x="66" y="15"/>
                  <a:pt x="66" y="15"/>
                  <a:pt x="66" y="15"/>
                </a:cubicBezTo>
                <a:cubicBezTo>
                  <a:pt x="65" y="14"/>
                  <a:pt x="63" y="13"/>
                  <a:pt x="62" y="13"/>
                </a:cubicBezTo>
                <a:cubicBezTo>
                  <a:pt x="65" y="4"/>
                  <a:pt x="65" y="4"/>
                  <a:pt x="65" y="4"/>
                </a:cubicBezTo>
                <a:cubicBezTo>
                  <a:pt x="63" y="3"/>
                  <a:pt x="60" y="2"/>
                  <a:pt x="58" y="2"/>
                </a:cubicBezTo>
                <a:cubicBezTo>
                  <a:pt x="56" y="1"/>
                  <a:pt x="54" y="1"/>
                  <a:pt x="52" y="0"/>
                </a:cubicBezTo>
                <a:cubicBezTo>
                  <a:pt x="49" y="9"/>
                  <a:pt x="49" y="9"/>
                  <a:pt x="49" y="9"/>
                </a:cubicBezTo>
                <a:cubicBezTo>
                  <a:pt x="48" y="9"/>
                  <a:pt x="47" y="9"/>
                  <a:pt x="45" y="9"/>
                </a:cubicBezTo>
                <a:cubicBezTo>
                  <a:pt x="45" y="18"/>
                  <a:pt x="45" y="18"/>
                  <a:pt x="45" y="18"/>
                </a:cubicBezTo>
                <a:cubicBezTo>
                  <a:pt x="48" y="16"/>
                  <a:pt x="51" y="15"/>
                  <a:pt x="54" y="16"/>
                </a:cubicBezTo>
                <a:cubicBezTo>
                  <a:pt x="59" y="17"/>
                  <a:pt x="62" y="22"/>
                  <a:pt x="60" y="27"/>
                </a:cubicBezTo>
                <a:cubicBezTo>
                  <a:pt x="59" y="32"/>
                  <a:pt x="54" y="35"/>
                  <a:pt x="49" y="33"/>
                </a:cubicBezTo>
                <a:cubicBezTo>
                  <a:pt x="47" y="33"/>
                  <a:pt x="46" y="32"/>
                  <a:pt x="45" y="31"/>
                </a:cubicBezTo>
                <a:cubicBezTo>
                  <a:pt x="45" y="39"/>
                  <a:pt x="45" y="39"/>
                  <a:pt x="45" y="39"/>
                </a:cubicBezTo>
                <a:cubicBezTo>
                  <a:pt x="46" y="39"/>
                  <a:pt x="46" y="40"/>
                  <a:pt x="47" y="40"/>
                </a:cubicBezTo>
                <a:close/>
                <a:moveTo>
                  <a:pt x="45" y="52"/>
                </a:moveTo>
                <a:cubicBezTo>
                  <a:pt x="45" y="52"/>
                  <a:pt x="44" y="52"/>
                  <a:pt x="43" y="51"/>
                </a:cubicBezTo>
                <a:cubicBezTo>
                  <a:pt x="40" y="50"/>
                  <a:pt x="38" y="47"/>
                  <a:pt x="39" y="44"/>
                </a:cubicBezTo>
                <a:cubicBezTo>
                  <a:pt x="40" y="41"/>
                  <a:pt x="43" y="39"/>
                  <a:pt x="45" y="39"/>
                </a:cubicBezTo>
                <a:cubicBezTo>
                  <a:pt x="45" y="31"/>
                  <a:pt x="45" y="31"/>
                  <a:pt x="45" y="31"/>
                </a:cubicBezTo>
                <a:cubicBezTo>
                  <a:pt x="43" y="29"/>
                  <a:pt x="42" y="26"/>
                  <a:pt x="43" y="22"/>
                </a:cubicBezTo>
                <a:cubicBezTo>
                  <a:pt x="43" y="20"/>
                  <a:pt x="44" y="19"/>
                  <a:pt x="45" y="18"/>
                </a:cubicBez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4" y="9"/>
                  <a:pt x="43" y="9"/>
                </a:cubicBezTo>
                <a:cubicBezTo>
                  <a:pt x="41" y="0"/>
                  <a:pt x="41" y="0"/>
                  <a:pt x="41" y="0"/>
                </a:cubicBezTo>
                <a:cubicBezTo>
                  <a:pt x="39" y="0"/>
                  <a:pt x="37" y="1"/>
                  <a:pt x="35" y="1"/>
                </a:cubicBezTo>
                <a:cubicBezTo>
                  <a:pt x="32" y="2"/>
                  <a:pt x="30" y="2"/>
                  <a:pt x="28" y="3"/>
                </a:cubicBezTo>
                <a:cubicBezTo>
                  <a:pt x="30" y="12"/>
                  <a:pt x="30" y="12"/>
                  <a:pt x="30" y="12"/>
                </a:cubicBezTo>
                <a:cubicBezTo>
                  <a:pt x="28" y="13"/>
                  <a:pt x="27" y="13"/>
                  <a:pt x="25" y="15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30"/>
                  <a:pt x="24" y="30"/>
                  <a:pt x="24" y="30"/>
                </a:cubicBezTo>
                <a:cubicBezTo>
                  <a:pt x="25" y="30"/>
                  <a:pt x="26" y="30"/>
                  <a:pt x="27" y="31"/>
                </a:cubicBezTo>
                <a:cubicBezTo>
                  <a:pt x="32" y="32"/>
                  <a:pt x="35" y="37"/>
                  <a:pt x="33" y="42"/>
                </a:cubicBezTo>
                <a:cubicBezTo>
                  <a:pt x="32" y="46"/>
                  <a:pt x="28" y="48"/>
                  <a:pt x="24" y="48"/>
                </a:cubicBezTo>
                <a:cubicBezTo>
                  <a:pt x="24" y="76"/>
                  <a:pt x="24" y="76"/>
                  <a:pt x="24" y="76"/>
                </a:cubicBezTo>
                <a:cubicBezTo>
                  <a:pt x="26" y="77"/>
                  <a:pt x="27" y="78"/>
                  <a:pt x="28" y="78"/>
                </a:cubicBezTo>
                <a:cubicBezTo>
                  <a:pt x="26" y="87"/>
                  <a:pt x="26" y="87"/>
                  <a:pt x="26" y="87"/>
                </a:cubicBezTo>
                <a:cubicBezTo>
                  <a:pt x="28" y="88"/>
                  <a:pt x="30" y="89"/>
                  <a:pt x="32" y="89"/>
                </a:cubicBezTo>
                <a:cubicBezTo>
                  <a:pt x="34" y="90"/>
                  <a:pt x="37" y="90"/>
                  <a:pt x="39" y="91"/>
                </a:cubicBez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4" y="83"/>
                  <a:pt x="45" y="83"/>
                </a:cubicBezTo>
                <a:cubicBezTo>
                  <a:pt x="45" y="73"/>
                  <a:pt x="45" y="73"/>
                  <a:pt x="45" y="73"/>
                </a:cubicBezTo>
                <a:cubicBezTo>
                  <a:pt x="43" y="75"/>
                  <a:pt x="40" y="76"/>
                  <a:pt x="36" y="75"/>
                </a:cubicBezTo>
                <a:cubicBezTo>
                  <a:pt x="32" y="74"/>
                  <a:pt x="29" y="69"/>
                  <a:pt x="30" y="64"/>
                </a:cubicBezTo>
                <a:cubicBezTo>
                  <a:pt x="32" y="59"/>
                  <a:pt x="37" y="56"/>
                  <a:pt x="42" y="58"/>
                </a:cubicBezTo>
                <a:cubicBezTo>
                  <a:pt x="43" y="58"/>
                  <a:pt x="44" y="59"/>
                  <a:pt x="45" y="60"/>
                </a:cubicBezTo>
                <a:lnTo>
                  <a:pt x="45" y="52"/>
                </a:lnTo>
                <a:close/>
                <a:moveTo>
                  <a:pt x="24" y="14"/>
                </a:moveTo>
                <a:cubicBezTo>
                  <a:pt x="24" y="30"/>
                  <a:pt x="24" y="30"/>
                  <a:pt x="24" y="30"/>
                </a:cubicBezTo>
                <a:cubicBezTo>
                  <a:pt x="20" y="30"/>
                  <a:pt x="17" y="33"/>
                  <a:pt x="16" y="37"/>
                </a:cubicBezTo>
                <a:cubicBezTo>
                  <a:pt x="14" y="42"/>
                  <a:pt x="17" y="47"/>
                  <a:pt x="22" y="48"/>
                </a:cubicBezTo>
                <a:cubicBezTo>
                  <a:pt x="23" y="48"/>
                  <a:pt x="23" y="48"/>
                  <a:pt x="24" y="48"/>
                </a:cubicBezTo>
                <a:cubicBezTo>
                  <a:pt x="24" y="76"/>
                  <a:pt x="24" y="76"/>
                  <a:pt x="24" y="76"/>
                </a:cubicBezTo>
                <a:cubicBezTo>
                  <a:pt x="24" y="76"/>
                  <a:pt x="24" y="76"/>
                  <a:pt x="23" y="75"/>
                </a:cubicBezTo>
                <a:cubicBezTo>
                  <a:pt x="17" y="82"/>
                  <a:pt x="17" y="82"/>
                  <a:pt x="17" y="82"/>
                </a:cubicBezTo>
                <a:cubicBezTo>
                  <a:pt x="15" y="80"/>
                  <a:pt x="14" y="79"/>
                  <a:pt x="12" y="77"/>
                </a:cubicBezTo>
                <a:cubicBezTo>
                  <a:pt x="10" y="75"/>
                  <a:pt x="9" y="74"/>
                  <a:pt x="8" y="72"/>
                </a:cubicBezTo>
                <a:cubicBezTo>
                  <a:pt x="14" y="66"/>
                  <a:pt x="14" y="66"/>
                  <a:pt x="14" y="66"/>
                </a:cubicBezTo>
                <a:cubicBezTo>
                  <a:pt x="13" y="64"/>
                  <a:pt x="12" y="62"/>
                  <a:pt x="11" y="61"/>
                </a:cubicBezTo>
                <a:cubicBezTo>
                  <a:pt x="3" y="63"/>
                  <a:pt x="3" y="63"/>
                  <a:pt x="3" y="63"/>
                </a:cubicBezTo>
                <a:cubicBezTo>
                  <a:pt x="2" y="61"/>
                  <a:pt x="1" y="58"/>
                  <a:pt x="1" y="56"/>
                </a:cubicBezTo>
                <a:cubicBezTo>
                  <a:pt x="0" y="54"/>
                  <a:pt x="0" y="52"/>
                  <a:pt x="0" y="49"/>
                </a:cubicBezTo>
                <a:cubicBezTo>
                  <a:pt x="8" y="47"/>
                  <a:pt x="8" y="47"/>
                  <a:pt x="8" y="47"/>
                </a:cubicBezTo>
                <a:cubicBezTo>
                  <a:pt x="8" y="46"/>
                  <a:pt x="8" y="44"/>
                  <a:pt x="8" y="42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7"/>
                  <a:pt x="1" y="35"/>
                  <a:pt x="1" y="33"/>
                </a:cubicBezTo>
                <a:cubicBezTo>
                  <a:pt x="2" y="30"/>
                  <a:pt x="3" y="28"/>
                  <a:pt x="4" y="26"/>
                </a:cubicBezTo>
                <a:cubicBezTo>
                  <a:pt x="12" y="29"/>
                  <a:pt x="12" y="29"/>
                  <a:pt x="12" y="29"/>
                </a:cubicBezTo>
                <a:cubicBezTo>
                  <a:pt x="13" y="27"/>
                  <a:pt x="14" y="25"/>
                  <a:pt x="15" y="24"/>
                </a:cubicBezTo>
                <a:cubicBezTo>
                  <a:pt x="9" y="17"/>
                  <a:pt x="9" y="17"/>
                  <a:pt x="9" y="17"/>
                </a:cubicBezTo>
                <a:cubicBezTo>
                  <a:pt x="11" y="16"/>
                  <a:pt x="12" y="14"/>
                  <a:pt x="14" y="12"/>
                </a:cubicBezTo>
                <a:cubicBezTo>
                  <a:pt x="16" y="11"/>
                  <a:pt x="17" y="9"/>
                  <a:pt x="19" y="8"/>
                </a:cubicBezTo>
                <a:lnTo>
                  <a:pt x="24" y="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65" name="Freeform 35"/>
          <p:cNvSpPr>
            <a:spLocks noEditPoints="1"/>
          </p:cNvSpPr>
          <p:nvPr/>
        </p:nvSpPr>
        <p:spPr bwMode="auto">
          <a:xfrm>
            <a:off x="9213136" y="4841689"/>
            <a:ext cx="251968" cy="260368"/>
          </a:xfrm>
          <a:custGeom>
            <a:avLst/>
            <a:gdLst>
              <a:gd name="T0" fmla="*/ 28 w 37"/>
              <a:gd name="T1" fmla="*/ 26 h 38"/>
              <a:gd name="T2" fmla="*/ 28 w 37"/>
              <a:gd name="T3" fmla="*/ 18 h 38"/>
              <a:gd name="T4" fmla="*/ 31 w 37"/>
              <a:gd name="T5" fmla="*/ 11 h 38"/>
              <a:gd name="T6" fmla="*/ 31 w 37"/>
              <a:gd name="T7" fmla="*/ 8 h 38"/>
              <a:gd name="T8" fmla="*/ 34 w 37"/>
              <a:gd name="T9" fmla="*/ 14 h 38"/>
              <a:gd name="T10" fmla="*/ 35 w 37"/>
              <a:gd name="T11" fmla="*/ 20 h 38"/>
              <a:gd name="T12" fmla="*/ 36 w 37"/>
              <a:gd name="T13" fmla="*/ 27 h 38"/>
              <a:gd name="T14" fmla="*/ 29 w 37"/>
              <a:gd name="T15" fmla="*/ 35 h 38"/>
              <a:gd name="T16" fmla="*/ 24 w 37"/>
              <a:gd name="T17" fmla="*/ 37 h 38"/>
              <a:gd name="T18" fmla="*/ 26 w 37"/>
              <a:gd name="T19" fmla="*/ 31 h 38"/>
              <a:gd name="T20" fmla="*/ 26 w 37"/>
              <a:gd name="T21" fmla="*/ 4 h 38"/>
              <a:gd name="T22" fmla="*/ 24 w 37"/>
              <a:gd name="T23" fmla="*/ 12 h 38"/>
              <a:gd name="T24" fmla="*/ 28 w 37"/>
              <a:gd name="T25" fmla="*/ 13 h 38"/>
              <a:gd name="T26" fmla="*/ 28 w 37"/>
              <a:gd name="T27" fmla="*/ 18 h 38"/>
              <a:gd name="T28" fmla="*/ 28 w 37"/>
              <a:gd name="T29" fmla="*/ 24 h 38"/>
              <a:gd name="T30" fmla="*/ 24 w 37"/>
              <a:gd name="T31" fmla="*/ 37 h 38"/>
              <a:gd name="T32" fmla="*/ 24 w 37"/>
              <a:gd name="T33" fmla="*/ 37 h 38"/>
              <a:gd name="T34" fmla="*/ 22 w 37"/>
              <a:gd name="T35" fmla="*/ 5 h 38"/>
              <a:gd name="T36" fmla="*/ 22 w 37"/>
              <a:gd name="T37" fmla="*/ 11 h 38"/>
              <a:gd name="T38" fmla="*/ 23 w 37"/>
              <a:gd name="T39" fmla="*/ 18 h 38"/>
              <a:gd name="T40" fmla="*/ 24 w 37"/>
              <a:gd name="T41" fmla="*/ 21 h 38"/>
              <a:gd name="T42" fmla="*/ 24 w 37"/>
              <a:gd name="T43" fmla="*/ 27 h 38"/>
              <a:gd name="T44" fmla="*/ 22 w 37"/>
              <a:gd name="T45" fmla="*/ 36 h 38"/>
              <a:gd name="T46" fmla="*/ 18 w 37"/>
              <a:gd name="T47" fmla="*/ 22 h 38"/>
              <a:gd name="T48" fmla="*/ 20 w 37"/>
              <a:gd name="T49" fmla="*/ 3 h 38"/>
              <a:gd name="T50" fmla="*/ 19 w 37"/>
              <a:gd name="T51" fmla="*/ 15 h 38"/>
              <a:gd name="T52" fmla="*/ 22 w 37"/>
              <a:gd name="T53" fmla="*/ 16 h 38"/>
              <a:gd name="T54" fmla="*/ 22 w 37"/>
              <a:gd name="T55" fmla="*/ 24 h 38"/>
              <a:gd name="T56" fmla="*/ 22 w 37"/>
              <a:gd name="T57" fmla="*/ 33 h 38"/>
              <a:gd name="T58" fmla="*/ 15 w 37"/>
              <a:gd name="T59" fmla="*/ 35 h 38"/>
              <a:gd name="T60" fmla="*/ 17 w 37"/>
              <a:gd name="T61" fmla="*/ 24 h 38"/>
              <a:gd name="T62" fmla="*/ 15 w 37"/>
              <a:gd name="T63" fmla="*/ 22 h 38"/>
              <a:gd name="T64" fmla="*/ 15 w 37"/>
              <a:gd name="T65" fmla="*/ 11 h 38"/>
              <a:gd name="T66" fmla="*/ 15 w 37"/>
              <a:gd name="T67" fmla="*/ 3 h 38"/>
              <a:gd name="T68" fmla="*/ 18 w 37"/>
              <a:gd name="T69" fmla="*/ 16 h 38"/>
              <a:gd name="T70" fmla="*/ 14 w 37"/>
              <a:gd name="T71" fmla="*/ 37 h 38"/>
              <a:gd name="T72" fmla="*/ 13 w 37"/>
              <a:gd name="T73" fmla="*/ 1 h 38"/>
              <a:gd name="T74" fmla="*/ 13 w 37"/>
              <a:gd name="T75" fmla="*/ 1 h 38"/>
              <a:gd name="T76" fmla="*/ 15 w 37"/>
              <a:gd name="T77" fmla="*/ 11 h 38"/>
              <a:gd name="T78" fmla="*/ 14 w 37"/>
              <a:gd name="T79" fmla="*/ 21 h 38"/>
              <a:gd name="T80" fmla="*/ 14 w 37"/>
              <a:gd name="T81" fmla="*/ 18 h 38"/>
              <a:gd name="T82" fmla="*/ 15 w 37"/>
              <a:gd name="T83" fmla="*/ 27 h 38"/>
              <a:gd name="T84" fmla="*/ 10 w 37"/>
              <a:gd name="T85" fmla="*/ 36 h 38"/>
              <a:gd name="T86" fmla="*/ 10 w 37"/>
              <a:gd name="T87" fmla="*/ 31 h 38"/>
              <a:gd name="T88" fmla="*/ 13 w 37"/>
              <a:gd name="T89" fmla="*/ 37 h 38"/>
              <a:gd name="T90" fmla="*/ 13 w 37"/>
              <a:gd name="T91" fmla="*/ 1 h 38"/>
              <a:gd name="T92" fmla="*/ 10 w 37"/>
              <a:gd name="T93" fmla="*/ 7 h 38"/>
              <a:gd name="T94" fmla="*/ 9 w 37"/>
              <a:gd name="T95" fmla="*/ 15 h 38"/>
              <a:gd name="T96" fmla="*/ 9 w 37"/>
              <a:gd name="T97" fmla="*/ 20 h 38"/>
              <a:gd name="T98" fmla="*/ 9 w 37"/>
              <a:gd name="T99" fmla="*/ 26 h 38"/>
              <a:gd name="T100" fmla="*/ 5 w 37"/>
              <a:gd name="T101" fmla="*/ 32 h 38"/>
              <a:gd name="T102" fmla="*/ 3 w 37"/>
              <a:gd name="T103" fmla="*/ 26 h 38"/>
              <a:gd name="T104" fmla="*/ 2 w 37"/>
              <a:gd name="T105" fmla="*/ 19 h 38"/>
              <a:gd name="T106" fmla="*/ 3 w 37"/>
              <a:gd name="T107" fmla="*/ 13 h 38"/>
              <a:gd name="T108" fmla="*/ 5 w 37"/>
              <a:gd name="T109" fmla="*/ 6 h 38"/>
              <a:gd name="T110" fmla="*/ 9 w 37"/>
              <a:gd name="T111" fmla="*/ 13 h 38"/>
              <a:gd name="T112" fmla="*/ 9 w 37"/>
              <a:gd name="T113" fmla="*/ 20 h 38"/>
              <a:gd name="T114" fmla="*/ 6 w 37"/>
              <a:gd name="T115" fmla="*/ 27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7" h="38">
                <a:moveTo>
                  <a:pt x="29" y="35"/>
                </a:moveTo>
                <a:cubicBezTo>
                  <a:pt x="28" y="34"/>
                  <a:pt x="28" y="34"/>
                  <a:pt x="28" y="34"/>
                </a:cubicBezTo>
                <a:cubicBezTo>
                  <a:pt x="28" y="30"/>
                  <a:pt x="28" y="30"/>
                  <a:pt x="28" y="30"/>
                </a:cubicBezTo>
                <a:cubicBezTo>
                  <a:pt x="29" y="30"/>
                  <a:pt x="30" y="28"/>
                  <a:pt x="31" y="27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24"/>
                  <a:pt x="28" y="24"/>
                  <a:pt x="28" y="24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24"/>
                  <a:pt x="33" y="22"/>
                  <a:pt x="33" y="20"/>
                </a:cubicBezTo>
                <a:cubicBezTo>
                  <a:pt x="28" y="20"/>
                  <a:pt x="28" y="20"/>
                  <a:pt x="28" y="20"/>
                </a:cubicBezTo>
                <a:cubicBezTo>
                  <a:pt x="28" y="18"/>
                  <a:pt x="28" y="18"/>
                  <a:pt x="28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6"/>
                  <a:pt x="32" y="14"/>
                  <a:pt x="31" y="13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31" y="11"/>
                  <a:pt x="31" y="11"/>
                  <a:pt x="31" y="11"/>
                </a:cubicBezTo>
                <a:cubicBezTo>
                  <a:pt x="30" y="10"/>
                  <a:pt x="29" y="9"/>
                  <a:pt x="28" y="8"/>
                </a:cubicBezTo>
                <a:cubicBezTo>
                  <a:pt x="28" y="5"/>
                  <a:pt x="28" y="5"/>
                  <a:pt x="28" y="5"/>
                </a:cubicBezTo>
                <a:cubicBezTo>
                  <a:pt x="29" y="4"/>
                  <a:pt x="29" y="4"/>
                  <a:pt x="29" y="4"/>
                </a:cubicBezTo>
                <a:cubicBezTo>
                  <a:pt x="30" y="4"/>
                  <a:pt x="31" y="5"/>
                  <a:pt x="32" y="6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8"/>
                  <a:pt x="31" y="9"/>
                  <a:pt x="32" y="9"/>
                </a:cubicBezTo>
                <a:cubicBezTo>
                  <a:pt x="33" y="8"/>
                  <a:pt x="33" y="8"/>
                  <a:pt x="33" y="8"/>
                </a:cubicBezTo>
                <a:cubicBezTo>
                  <a:pt x="34" y="9"/>
                  <a:pt x="35" y="10"/>
                  <a:pt x="36" y="12"/>
                </a:cubicBez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34" y="14"/>
                  <a:pt x="34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7" y="15"/>
                  <a:pt x="37" y="17"/>
                  <a:pt x="37" y="18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9"/>
                  <a:pt x="35" y="19"/>
                  <a:pt x="35" y="19"/>
                </a:cubicBezTo>
                <a:cubicBezTo>
                  <a:pt x="35" y="19"/>
                  <a:pt x="35" y="20"/>
                  <a:pt x="35" y="20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2"/>
                  <a:pt x="37" y="23"/>
                  <a:pt x="36" y="25"/>
                </a:cubicBezTo>
                <a:cubicBezTo>
                  <a:pt x="34" y="24"/>
                  <a:pt x="34" y="24"/>
                  <a:pt x="34" y="24"/>
                </a:cubicBezTo>
                <a:cubicBezTo>
                  <a:pt x="34" y="25"/>
                  <a:pt x="34" y="25"/>
                  <a:pt x="34" y="26"/>
                </a:cubicBezTo>
                <a:cubicBezTo>
                  <a:pt x="36" y="27"/>
                  <a:pt x="36" y="27"/>
                  <a:pt x="36" y="27"/>
                </a:cubicBezTo>
                <a:cubicBezTo>
                  <a:pt x="35" y="28"/>
                  <a:pt x="34" y="29"/>
                  <a:pt x="33" y="30"/>
                </a:cubicBezTo>
                <a:cubicBezTo>
                  <a:pt x="32" y="29"/>
                  <a:pt x="32" y="29"/>
                  <a:pt x="32" y="29"/>
                </a:cubicBezTo>
                <a:cubicBezTo>
                  <a:pt x="31" y="30"/>
                  <a:pt x="31" y="30"/>
                  <a:pt x="31" y="31"/>
                </a:cubicBezTo>
                <a:cubicBezTo>
                  <a:pt x="32" y="32"/>
                  <a:pt x="32" y="32"/>
                  <a:pt x="32" y="32"/>
                </a:cubicBezTo>
                <a:cubicBezTo>
                  <a:pt x="31" y="33"/>
                  <a:pt x="30" y="34"/>
                  <a:pt x="29" y="35"/>
                </a:cubicBezTo>
                <a:close/>
                <a:moveTo>
                  <a:pt x="28" y="34"/>
                </a:moveTo>
                <a:cubicBezTo>
                  <a:pt x="27" y="33"/>
                  <a:pt x="27" y="33"/>
                  <a:pt x="27" y="33"/>
                </a:cubicBezTo>
                <a:cubicBezTo>
                  <a:pt x="27" y="33"/>
                  <a:pt x="26" y="34"/>
                  <a:pt x="26" y="34"/>
                </a:cubicBezTo>
                <a:cubicBezTo>
                  <a:pt x="27" y="36"/>
                  <a:pt x="27" y="36"/>
                  <a:pt x="27" y="36"/>
                </a:cubicBezTo>
                <a:cubicBezTo>
                  <a:pt x="26" y="37"/>
                  <a:pt x="25" y="37"/>
                  <a:pt x="24" y="37"/>
                </a:cubicBezTo>
                <a:cubicBezTo>
                  <a:pt x="24" y="33"/>
                  <a:pt x="24" y="33"/>
                  <a:pt x="24" y="33"/>
                </a:cubicBezTo>
                <a:cubicBezTo>
                  <a:pt x="24" y="33"/>
                  <a:pt x="25" y="33"/>
                  <a:pt x="25" y="32"/>
                </a:cubicBezTo>
                <a:cubicBezTo>
                  <a:pt x="24" y="30"/>
                  <a:pt x="24" y="30"/>
                  <a:pt x="24" y="30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1"/>
                  <a:pt x="26" y="31"/>
                  <a:pt x="26" y="31"/>
                </a:cubicBezTo>
                <a:cubicBezTo>
                  <a:pt x="27" y="31"/>
                  <a:pt x="27" y="31"/>
                  <a:pt x="28" y="30"/>
                </a:cubicBezTo>
                <a:cubicBezTo>
                  <a:pt x="28" y="34"/>
                  <a:pt x="28" y="34"/>
                  <a:pt x="28" y="34"/>
                </a:cubicBezTo>
                <a:close/>
                <a:moveTo>
                  <a:pt x="24" y="1"/>
                </a:moveTo>
                <a:cubicBezTo>
                  <a:pt x="25" y="2"/>
                  <a:pt x="26" y="2"/>
                  <a:pt x="27" y="2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5"/>
                  <a:pt x="27" y="5"/>
                  <a:pt x="27" y="5"/>
                </a:cubicBezTo>
                <a:cubicBezTo>
                  <a:pt x="28" y="5"/>
                  <a:pt x="28" y="5"/>
                  <a:pt x="28" y="5"/>
                </a:cubicBezTo>
                <a:cubicBezTo>
                  <a:pt x="28" y="8"/>
                  <a:pt x="28" y="8"/>
                  <a:pt x="28" y="8"/>
                </a:cubicBezTo>
                <a:cubicBezTo>
                  <a:pt x="27" y="8"/>
                  <a:pt x="27" y="7"/>
                  <a:pt x="26" y="7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8"/>
                  <a:pt x="24" y="8"/>
                  <a:pt x="24" y="8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6"/>
                  <a:pt x="24" y="6"/>
                  <a:pt x="24" y="6"/>
                </a:cubicBezTo>
                <a:cubicBezTo>
                  <a:pt x="24" y="1"/>
                  <a:pt x="24" y="1"/>
                  <a:pt x="24" y="1"/>
                </a:cubicBezTo>
                <a:close/>
                <a:moveTo>
                  <a:pt x="28" y="13"/>
                </a:moveTo>
                <a:cubicBezTo>
                  <a:pt x="28" y="15"/>
                  <a:pt x="28" y="15"/>
                  <a:pt x="28" y="15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5"/>
                  <a:pt x="24" y="15"/>
                  <a:pt x="24" y="15"/>
                </a:cubicBezTo>
                <a:cubicBezTo>
                  <a:pt x="28" y="13"/>
                  <a:pt x="28" y="13"/>
                  <a:pt x="28" y="13"/>
                </a:cubicBezTo>
                <a:close/>
                <a:moveTo>
                  <a:pt x="28" y="18"/>
                </a:moveTo>
                <a:cubicBezTo>
                  <a:pt x="28" y="20"/>
                  <a:pt x="28" y="20"/>
                  <a:pt x="28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18"/>
                  <a:pt x="24" y="18"/>
                  <a:pt x="24" y="18"/>
                </a:cubicBezTo>
                <a:cubicBezTo>
                  <a:pt x="28" y="18"/>
                  <a:pt x="28" y="18"/>
                  <a:pt x="28" y="18"/>
                </a:cubicBezTo>
                <a:close/>
                <a:moveTo>
                  <a:pt x="28" y="24"/>
                </a:moveTo>
                <a:cubicBezTo>
                  <a:pt x="28" y="26"/>
                  <a:pt x="28" y="26"/>
                  <a:pt x="28" y="26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1"/>
                  <a:pt x="24" y="21"/>
                  <a:pt x="24" y="21"/>
                </a:cubicBezTo>
                <a:lnTo>
                  <a:pt x="28" y="24"/>
                </a:lnTo>
                <a:close/>
                <a:moveTo>
                  <a:pt x="24" y="37"/>
                </a:moveTo>
                <a:cubicBezTo>
                  <a:pt x="23" y="37"/>
                  <a:pt x="23" y="37"/>
                  <a:pt x="23" y="37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3"/>
                  <a:pt x="22" y="33"/>
                  <a:pt x="22" y="33"/>
                </a:cubicBezTo>
                <a:cubicBezTo>
                  <a:pt x="23" y="33"/>
                  <a:pt x="23" y="33"/>
                  <a:pt x="24" y="33"/>
                </a:cubicBezTo>
                <a:cubicBezTo>
                  <a:pt x="24" y="37"/>
                  <a:pt x="24" y="37"/>
                  <a:pt x="24" y="37"/>
                </a:cubicBezTo>
                <a:close/>
                <a:moveTo>
                  <a:pt x="22" y="3"/>
                </a:moveTo>
                <a:cubicBezTo>
                  <a:pt x="23" y="1"/>
                  <a:pt x="23" y="1"/>
                  <a:pt x="23" y="1"/>
                </a:cubicBezTo>
                <a:cubicBezTo>
                  <a:pt x="23" y="1"/>
                  <a:pt x="23" y="1"/>
                  <a:pt x="24" y="1"/>
                </a:cubicBezTo>
                <a:cubicBezTo>
                  <a:pt x="24" y="6"/>
                  <a:pt x="24" y="6"/>
                  <a:pt x="24" y="6"/>
                </a:cubicBezTo>
                <a:cubicBezTo>
                  <a:pt x="23" y="5"/>
                  <a:pt x="23" y="5"/>
                  <a:pt x="22" y="5"/>
                </a:cubicBezTo>
                <a:cubicBezTo>
                  <a:pt x="22" y="3"/>
                  <a:pt x="22" y="3"/>
                  <a:pt x="22" y="3"/>
                </a:cubicBezTo>
                <a:close/>
                <a:moveTo>
                  <a:pt x="24" y="8"/>
                </a:moveTo>
                <a:cubicBezTo>
                  <a:pt x="24" y="12"/>
                  <a:pt x="24" y="12"/>
                  <a:pt x="24" y="12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1"/>
                  <a:pt x="22" y="11"/>
                  <a:pt x="22" y="11"/>
                </a:cubicBezTo>
                <a:cubicBezTo>
                  <a:pt x="24" y="8"/>
                  <a:pt x="24" y="8"/>
                  <a:pt x="24" y="8"/>
                </a:cubicBezTo>
                <a:close/>
                <a:moveTo>
                  <a:pt x="24" y="15"/>
                </a:moveTo>
                <a:cubicBezTo>
                  <a:pt x="24" y="17"/>
                  <a:pt x="24" y="17"/>
                  <a:pt x="24" y="17"/>
                </a:cubicBezTo>
                <a:cubicBezTo>
                  <a:pt x="23" y="18"/>
                  <a:pt x="23" y="18"/>
                  <a:pt x="23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20"/>
                  <a:pt x="24" y="20"/>
                  <a:pt x="24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20"/>
                  <a:pt x="23" y="20"/>
                  <a:pt x="23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23"/>
                  <a:pt x="24" y="23"/>
                  <a:pt x="24" y="23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16"/>
                  <a:pt x="22" y="16"/>
                  <a:pt x="22" y="16"/>
                </a:cubicBezTo>
                <a:cubicBezTo>
                  <a:pt x="24" y="15"/>
                  <a:pt x="24" y="15"/>
                  <a:pt x="24" y="15"/>
                </a:cubicBezTo>
                <a:close/>
                <a:moveTo>
                  <a:pt x="24" y="27"/>
                </a:moveTo>
                <a:cubicBezTo>
                  <a:pt x="24" y="30"/>
                  <a:pt x="24" y="30"/>
                  <a:pt x="24" y="30"/>
                </a:cubicBezTo>
                <a:cubicBezTo>
                  <a:pt x="22" y="27"/>
                  <a:pt x="22" y="27"/>
                  <a:pt x="22" y="27"/>
                </a:cubicBezTo>
                <a:cubicBezTo>
                  <a:pt x="22" y="24"/>
                  <a:pt x="22" y="24"/>
                  <a:pt x="22" y="24"/>
                </a:cubicBezTo>
                <a:lnTo>
                  <a:pt x="24" y="27"/>
                </a:lnTo>
                <a:close/>
                <a:moveTo>
                  <a:pt x="22" y="36"/>
                </a:moveTo>
                <a:cubicBezTo>
                  <a:pt x="22" y="35"/>
                  <a:pt x="22" y="35"/>
                  <a:pt x="22" y="35"/>
                </a:cubicBezTo>
                <a:cubicBezTo>
                  <a:pt x="21" y="36"/>
                  <a:pt x="21" y="36"/>
                  <a:pt x="20" y="36"/>
                </a:cubicBezTo>
                <a:cubicBezTo>
                  <a:pt x="20" y="38"/>
                  <a:pt x="20" y="38"/>
                  <a:pt x="20" y="38"/>
                </a:cubicBezTo>
                <a:cubicBezTo>
                  <a:pt x="20" y="38"/>
                  <a:pt x="19" y="38"/>
                  <a:pt x="18" y="38"/>
                </a:cubicBezTo>
                <a:cubicBezTo>
                  <a:pt x="18" y="22"/>
                  <a:pt x="18" y="22"/>
                  <a:pt x="18" y="22"/>
                </a:cubicBezTo>
                <a:cubicBezTo>
                  <a:pt x="20" y="22"/>
                  <a:pt x="21" y="21"/>
                  <a:pt x="21" y="19"/>
                </a:cubicBezTo>
                <a:cubicBezTo>
                  <a:pt x="21" y="18"/>
                  <a:pt x="20" y="16"/>
                  <a:pt x="18" y="16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20" y="0"/>
                  <a:pt x="20" y="1"/>
                </a:cubicBezTo>
                <a:cubicBezTo>
                  <a:pt x="20" y="3"/>
                  <a:pt x="20" y="3"/>
                  <a:pt x="20" y="3"/>
                </a:cubicBezTo>
                <a:cubicBezTo>
                  <a:pt x="21" y="3"/>
                  <a:pt x="21" y="3"/>
                  <a:pt x="22" y="3"/>
                </a:cubicBezTo>
                <a:cubicBezTo>
                  <a:pt x="22" y="3"/>
                  <a:pt x="22" y="3"/>
                  <a:pt x="22" y="3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0" y="5"/>
                  <a:pt x="19" y="5"/>
                </a:cubicBezTo>
                <a:cubicBezTo>
                  <a:pt x="19" y="15"/>
                  <a:pt x="19" y="15"/>
                  <a:pt x="19" y="15"/>
                </a:cubicBezTo>
                <a:cubicBezTo>
                  <a:pt x="19" y="15"/>
                  <a:pt x="20" y="15"/>
                  <a:pt x="20" y="15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15"/>
                  <a:pt x="22" y="15"/>
                  <a:pt x="22" y="15"/>
                </a:cubicBezTo>
                <a:cubicBezTo>
                  <a:pt x="21" y="16"/>
                  <a:pt x="21" y="16"/>
                  <a:pt x="21" y="16"/>
                </a:cubicBezTo>
                <a:cubicBezTo>
                  <a:pt x="21" y="16"/>
                  <a:pt x="22" y="16"/>
                  <a:pt x="22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2"/>
                  <a:pt x="21" y="22"/>
                  <a:pt x="21" y="23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4"/>
                  <a:pt x="19" y="24"/>
                  <a:pt x="19" y="2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1" y="34"/>
                  <a:pt x="22" y="33"/>
                </a:cubicBezTo>
                <a:lnTo>
                  <a:pt x="22" y="36"/>
                </a:lnTo>
                <a:close/>
                <a:moveTo>
                  <a:pt x="18" y="38"/>
                </a:moveTo>
                <a:cubicBezTo>
                  <a:pt x="18" y="38"/>
                  <a:pt x="17" y="38"/>
                  <a:pt x="16" y="38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5" y="36"/>
                  <a:pt x="15" y="35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3"/>
                  <a:pt x="15" y="33"/>
                  <a:pt x="15" y="33"/>
                </a:cubicBezTo>
                <a:cubicBezTo>
                  <a:pt x="16" y="34"/>
                  <a:pt x="16" y="34"/>
                  <a:pt x="17" y="3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3"/>
                  <a:pt x="15" y="23"/>
                  <a:pt x="15" y="23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1"/>
                  <a:pt x="15" y="11"/>
                  <a:pt x="15" y="11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5"/>
                  <a:pt x="16" y="5"/>
                  <a:pt x="15" y="5"/>
                </a:cubicBezTo>
                <a:cubicBezTo>
                  <a:pt x="15" y="3"/>
                  <a:pt x="15" y="3"/>
                  <a:pt x="15" y="3"/>
                </a:cubicBezTo>
                <a:cubicBezTo>
                  <a:pt x="15" y="3"/>
                  <a:pt x="15" y="3"/>
                  <a:pt x="15" y="3"/>
                </a:cubicBezTo>
                <a:cubicBezTo>
                  <a:pt x="15" y="3"/>
                  <a:pt x="16" y="3"/>
                  <a:pt x="16" y="3"/>
                </a:cubicBezTo>
                <a:cubicBezTo>
                  <a:pt x="16" y="1"/>
                  <a:pt x="16" y="1"/>
                  <a:pt x="16" y="1"/>
                </a:cubicBezTo>
                <a:cubicBezTo>
                  <a:pt x="17" y="0"/>
                  <a:pt x="18" y="0"/>
                  <a:pt x="18" y="0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6"/>
                  <a:pt x="15" y="18"/>
                  <a:pt x="15" y="19"/>
                </a:cubicBezTo>
                <a:cubicBezTo>
                  <a:pt x="15" y="21"/>
                  <a:pt x="17" y="22"/>
                  <a:pt x="18" y="22"/>
                </a:cubicBezTo>
                <a:lnTo>
                  <a:pt x="18" y="38"/>
                </a:lnTo>
                <a:close/>
                <a:moveTo>
                  <a:pt x="15" y="36"/>
                </a:move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3" y="37"/>
                  <a:pt x="13" y="37"/>
                </a:cubicBezTo>
                <a:cubicBezTo>
                  <a:pt x="13" y="33"/>
                  <a:pt x="13" y="33"/>
                  <a:pt x="13" y="33"/>
                </a:cubicBezTo>
                <a:cubicBezTo>
                  <a:pt x="13" y="33"/>
                  <a:pt x="14" y="33"/>
                  <a:pt x="15" y="33"/>
                </a:cubicBezTo>
                <a:cubicBezTo>
                  <a:pt x="15" y="36"/>
                  <a:pt x="15" y="36"/>
                  <a:pt x="15" y="36"/>
                </a:cubicBezTo>
                <a:close/>
                <a:moveTo>
                  <a:pt x="13" y="1"/>
                </a:moveTo>
                <a:cubicBezTo>
                  <a:pt x="13" y="1"/>
                  <a:pt x="14" y="1"/>
                  <a:pt x="14" y="1"/>
                </a:cubicBezTo>
                <a:cubicBezTo>
                  <a:pt x="15" y="3"/>
                  <a:pt x="15" y="3"/>
                  <a:pt x="15" y="3"/>
                </a:cubicBezTo>
                <a:cubicBezTo>
                  <a:pt x="15" y="5"/>
                  <a:pt x="15" y="5"/>
                  <a:pt x="15" y="5"/>
                </a:cubicBezTo>
                <a:cubicBezTo>
                  <a:pt x="14" y="5"/>
                  <a:pt x="13" y="5"/>
                  <a:pt x="13" y="6"/>
                </a:cubicBezTo>
                <a:cubicBezTo>
                  <a:pt x="13" y="1"/>
                  <a:pt x="13" y="1"/>
                  <a:pt x="13" y="1"/>
                </a:cubicBezTo>
                <a:close/>
                <a:moveTo>
                  <a:pt x="15" y="11"/>
                </a:moveTo>
                <a:cubicBezTo>
                  <a:pt x="15" y="15"/>
                  <a:pt x="15" y="15"/>
                  <a:pt x="15" y="15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5" y="11"/>
                  <a:pt x="15" y="11"/>
                  <a:pt x="15" y="11"/>
                </a:cubicBezTo>
                <a:close/>
                <a:moveTo>
                  <a:pt x="15" y="16"/>
                </a:moveTo>
                <a:cubicBezTo>
                  <a:pt x="15" y="22"/>
                  <a:pt x="15" y="22"/>
                  <a:pt x="15" y="22"/>
                </a:cubicBezTo>
                <a:cubicBezTo>
                  <a:pt x="13" y="23"/>
                  <a:pt x="13" y="23"/>
                  <a:pt x="13" y="23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1"/>
                  <a:pt x="14" y="21"/>
                  <a:pt x="14" y="21"/>
                </a:cubicBezTo>
                <a:cubicBezTo>
                  <a:pt x="14" y="20"/>
                  <a:pt x="14" y="20"/>
                  <a:pt x="14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18"/>
                  <a:pt x="13" y="18"/>
                  <a:pt x="13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5"/>
                  <a:pt x="13" y="15"/>
                  <a:pt x="13" y="15"/>
                </a:cubicBezTo>
                <a:cubicBezTo>
                  <a:pt x="15" y="16"/>
                  <a:pt x="15" y="16"/>
                  <a:pt x="15" y="16"/>
                </a:cubicBezTo>
                <a:close/>
                <a:moveTo>
                  <a:pt x="15" y="24"/>
                </a:moveTo>
                <a:cubicBezTo>
                  <a:pt x="15" y="27"/>
                  <a:pt x="15" y="27"/>
                  <a:pt x="15" y="27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27"/>
                  <a:pt x="13" y="27"/>
                  <a:pt x="13" y="27"/>
                </a:cubicBezTo>
                <a:lnTo>
                  <a:pt x="15" y="24"/>
                </a:lnTo>
                <a:close/>
                <a:moveTo>
                  <a:pt x="13" y="37"/>
                </a:moveTo>
                <a:cubicBezTo>
                  <a:pt x="12" y="37"/>
                  <a:pt x="11" y="37"/>
                  <a:pt x="10" y="36"/>
                </a:cubicBezTo>
                <a:cubicBezTo>
                  <a:pt x="11" y="34"/>
                  <a:pt x="11" y="34"/>
                  <a:pt x="11" y="34"/>
                </a:cubicBezTo>
                <a:cubicBezTo>
                  <a:pt x="10" y="34"/>
                  <a:pt x="10" y="33"/>
                  <a:pt x="9" y="33"/>
                </a:cubicBezTo>
                <a:cubicBezTo>
                  <a:pt x="9" y="34"/>
                  <a:pt x="9" y="34"/>
                  <a:pt x="9" y="34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31"/>
                  <a:pt x="10" y="31"/>
                  <a:pt x="10" y="31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30"/>
                  <a:pt x="13" y="30"/>
                  <a:pt x="13" y="30"/>
                </a:cubicBezTo>
                <a:cubicBezTo>
                  <a:pt x="12" y="32"/>
                  <a:pt x="12" y="32"/>
                  <a:pt x="12" y="32"/>
                </a:cubicBezTo>
                <a:cubicBezTo>
                  <a:pt x="12" y="33"/>
                  <a:pt x="13" y="33"/>
                  <a:pt x="13" y="33"/>
                </a:cubicBezTo>
                <a:cubicBezTo>
                  <a:pt x="13" y="37"/>
                  <a:pt x="13" y="37"/>
                  <a:pt x="13" y="37"/>
                </a:cubicBezTo>
                <a:close/>
                <a:moveTo>
                  <a:pt x="9" y="5"/>
                </a:moveTo>
                <a:cubicBezTo>
                  <a:pt x="9" y="5"/>
                  <a:pt x="9" y="5"/>
                  <a:pt x="9" y="5"/>
                </a:cubicBezTo>
                <a:cubicBezTo>
                  <a:pt x="10" y="5"/>
                  <a:pt x="10" y="5"/>
                  <a:pt x="11" y="4"/>
                </a:cubicBezTo>
                <a:cubicBezTo>
                  <a:pt x="10" y="2"/>
                  <a:pt x="10" y="2"/>
                  <a:pt x="10" y="2"/>
                </a:cubicBezTo>
                <a:cubicBezTo>
                  <a:pt x="11" y="2"/>
                  <a:pt x="12" y="2"/>
                  <a:pt x="13" y="1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6"/>
                  <a:pt x="12" y="6"/>
                  <a:pt x="12" y="6"/>
                </a:cubicBezTo>
                <a:cubicBezTo>
                  <a:pt x="13" y="8"/>
                  <a:pt x="13" y="8"/>
                  <a:pt x="13" y="8"/>
                </a:cubicBezTo>
                <a:cubicBezTo>
                  <a:pt x="13" y="12"/>
                  <a:pt x="13" y="12"/>
                  <a:pt x="13" y="12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7"/>
                  <a:pt x="9" y="8"/>
                  <a:pt x="9" y="8"/>
                </a:cubicBezTo>
                <a:cubicBezTo>
                  <a:pt x="9" y="5"/>
                  <a:pt x="9" y="5"/>
                  <a:pt x="9" y="5"/>
                </a:cubicBezTo>
                <a:close/>
                <a:moveTo>
                  <a:pt x="13" y="15"/>
                </a:moveTo>
                <a:cubicBezTo>
                  <a:pt x="13" y="17"/>
                  <a:pt x="13" y="17"/>
                  <a:pt x="13" y="17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3"/>
                  <a:pt x="9" y="13"/>
                  <a:pt x="9" y="13"/>
                </a:cubicBezTo>
                <a:cubicBezTo>
                  <a:pt x="13" y="15"/>
                  <a:pt x="13" y="15"/>
                  <a:pt x="13" y="15"/>
                </a:cubicBezTo>
                <a:close/>
                <a:moveTo>
                  <a:pt x="13" y="18"/>
                </a:moveTo>
                <a:cubicBezTo>
                  <a:pt x="13" y="20"/>
                  <a:pt x="13" y="20"/>
                  <a:pt x="13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18"/>
                  <a:pt x="9" y="18"/>
                  <a:pt x="9" y="18"/>
                </a:cubicBezTo>
                <a:cubicBezTo>
                  <a:pt x="13" y="18"/>
                  <a:pt x="13" y="18"/>
                  <a:pt x="13" y="18"/>
                </a:cubicBezTo>
                <a:close/>
                <a:moveTo>
                  <a:pt x="13" y="21"/>
                </a:moveTo>
                <a:cubicBezTo>
                  <a:pt x="13" y="23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4"/>
                  <a:pt x="9" y="24"/>
                  <a:pt x="9" y="24"/>
                </a:cubicBezTo>
                <a:lnTo>
                  <a:pt x="13" y="21"/>
                </a:lnTo>
                <a:close/>
                <a:moveTo>
                  <a:pt x="9" y="34"/>
                </a:moveTo>
                <a:cubicBezTo>
                  <a:pt x="8" y="35"/>
                  <a:pt x="8" y="35"/>
                  <a:pt x="8" y="35"/>
                </a:cubicBezTo>
                <a:cubicBezTo>
                  <a:pt x="7" y="34"/>
                  <a:pt x="6" y="33"/>
                  <a:pt x="5" y="32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0"/>
                  <a:pt x="5" y="30"/>
                  <a:pt x="5" y="29"/>
                </a:cubicBezTo>
                <a:cubicBezTo>
                  <a:pt x="3" y="30"/>
                  <a:pt x="3" y="30"/>
                  <a:pt x="3" y="30"/>
                </a:cubicBezTo>
                <a:cubicBezTo>
                  <a:pt x="2" y="29"/>
                  <a:pt x="2" y="28"/>
                  <a:pt x="1" y="27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25"/>
                  <a:pt x="3" y="25"/>
                  <a:pt x="2" y="24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3"/>
                  <a:pt x="0" y="22"/>
                  <a:pt x="0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0"/>
                  <a:pt x="2" y="19"/>
                  <a:pt x="2" y="19"/>
                </a:cubicBezTo>
                <a:cubicBezTo>
                  <a:pt x="2" y="19"/>
                  <a:pt x="2" y="19"/>
                  <a:pt x="2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7"/>
                  <a:pt x="0" y="15"/>
                  <a:pt x="0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3" y="14"/>
                  <a:pt x="3" y="13"/>
                  <a:pt x="3" y="13"/>
                </a:cubicBezTo>
                <a:cubicBezTo>
                  <a:pt x="1" y="12"/>
                  <a:pt x="1" y="12"/>
                  <a:pt x="1" y="12"/>
                </a:cubicBezTo>
                <a:cubicBezTo>
                  <a:pt x="2" y="10"/>
                  <a:pt x="2" y="9"/>
                  <a:pt x="3" y="8"/>
                </a:cubicBezTo>
                <a:cubicBezTo>
                  <a:pt x="5" y="9"/>
                  <a:pt x="5" y="9"/>
                  <a:pt x="5" y="9"/>
                </a:cubicBezTo>
                <a:cubicBezTo>
                  <a:pt x="5" y="9"/>
                  <a:pt x="6" y="8"/>
                  <a:pt x="6" y="8"/>
                </a:cubicBezTo>
                <a:cubicBezTo>
                  <a:pt x="5" y="6"/>
                  <a:pt x="5" y="6"/>
                  <a:pt x="5" y="6"/>
                </a:cubicBezTo>
                <a:cubicBezTo>
                  <a:pt x="6" y="5"/>
                  <a:pt x="7" y="4"/>
                  <a:pt x="8" y="4"/>
                </a:cubicBezTo>
                <a:cubicBezTo>
                  <a:pt x="9" y="5"/>
                  <a:pt x="9" y="5"/>
                  <a:pt x="9" y="5"/>
                </a:cubicBezTo>
                <a:cubicBezTo>
                  <a:pt x="9" y="8"/>
                  <a:pt x="9" y="8"/>
                  <a:pt x="9" y="8"/>
                </a:cubicBezTo>
                <a:cubicBezTo>
                  <a:pt x="8" y="9"/>
                  <a:pt x="7" y="10"/>
                  <a:pt x="6" y="11"/>
                </a:cubicBezTo>
                <a:cubicBezTo>
                  <a:pt x="9" y="13"/>
                  <a:pt x="9" y="13"/>
                  <a:pt x="9" y="13"/>
                </a:cubicBezTo>
                <a:cubicBezTo>
                  <a:pt x="9" y="15"/>
                  <a:pt x="9" y="15"/>
                  <a:pt x="9" y="15"/>
                </a:cubicBezTo>
                <a:cubicBezTo>
                  <a:pt x="5" y="13"/>
                  <a:pt x="5" y="13"/>
                  <a:pt x="5" y="13"/>
                </a:cubicBezTo>
                <a:cubicBezTo>
                  <a:pt x="4" y="14"/>
                  <a:pt x="4" y="16"/>
                  <a:pt x="4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9" y="20"/>
                  <a:pt x="9" y="20"/>
                  <a:pt x="9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2"/>
                  <a:pt x="4" y="24"/>
                  <a:pt x="5" y="26"/>
                </a:cubicBezTo>
                <a:cubicBezTo>
                  <a:pt x="9" y="24"/>
                  <a:pt x="9" y="24"/>
                  <a:pt x="9" y="24"/>
                </a:cubicBezTo>
                <a:cubicBezTo>
                  <a:pt x="9" y="26"/>
                  <a:pt x="9" y="26"/>
                  <a:pt x="9" y="26"/>
                </a:cubicBezTo>
                <a:cubicBezTo>
                  <a:pt x="6" y="27"/>
                  <a:pt x="6" y="27"/>
                  <a:pt x="6" y="27"/>
                </a:cubicBezTo>
                <a:cubicBezTo>
                  <a:pt x="7" y="28"/>
                  <a:pt x="8" y="30"/>
                  <a:pt x="9" y="30"/>
                </a:cubicBezTo>
                <a:lnTo>
                  <a:pt x="9" y="3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66" name="Freeform 18"/>
          <p:cNvSpPr>
            <a:spLocks noEditPoints="1"/>
          </p:cNvSpPr>
          <p:nvPr/>
        </p:nvSpPr>
        <p:spPr bwMode="auto">
          <a:xfrm>
            <a:off x="9960643" y="2607568"/>
            <a:ext cx="487140" cy="487139"/>
          </a:xfrm>
          <a:custGeom>
            <a:avLst/>
            <a:gdLst>
              <a:gd name="T0" fmla="*/ 35 w 71"/>
              <a:gd name="T1" fmla="*/ 71 h 71"/>
              <a:gd name="T2" fmla="*/ 36 w 71"/>
              <a:gd name="T3" fmla="*/ 56 h 71"/>
              <a:gd name="T4" fmla="*/ 37 w 71"/>
              <a:gd name="T5" fmla="*/ 56 h 71"/>
              <a:gd name="T6" fmla="*/ 38 w 71"/>
              <a:gd name="T7" fmla="*/ 56 h 71"/>
              <a:gd name="T8" fmla="*/ 45 w 71"/>
              <a:gd name="T9" fmla="*/ 53 h 71"/>
              <a:gd name="T10" fmla="*/ 52 w 71"/>
              <a:gd name="T11" fmla="*/ 47 h 71"/>
              <a:gd name="T12" fmla="*/ 55 w 71"/>
              <a:gd name="T13" fmla="*/ 41 h 71"/>
              <a:gd name="T14" fmla="*/ 55 w 71"/>
              <a:gd name="T15" fmla="*/ 40 h 71"/>
              <a:gd name="T16" fmla="*/ 55 w 71"/>
              <a:gd name="T17" fmla="*/ 40 h 71"/>
              <a:gd name="T18" fmla="*/ 55 w 71"/>
              <a:gd name="T19" fmla="*/ 39 h 71"/>
              <a:gd name="T20" fmla="*/ 55 w 71"/>
              <a:gd name="T21" fmla="*/ 39 h 71"/>
              <a:gd name="T22" fmla="*/ 55 w 71"/>
              <a:gd name="T23" fmla="*/ 39 h 71"/>
              <a:gd name="T24" fmla="*/ 55 w 71"/>
              <a:gd name="T25" fmla="*/ 38 h 71"/>
              <a:gd name="T26" fmla="*/ 55 w 71"/>
              <a:gd name="T27" fmla="*/ 38 h 71"/>
              <a:gd name="T28" fmla="*/ 55 w 71"/>
              <a:gd name="T29" fmla="*/ 37 h 71"/>
              <a:gd name="T30" fmla="*/ 55 w 71"/>
              <a:gd name="T31" fmla="*/ 37 h 71"/>
              <a:gd name="T32" fmla="*/ 55 w 71"/>
              <a:gd name="T33" fmla="*/ 36 h 71"/>
              <a:gd name="T34" fmla="*/ 56 w 71"/>
              <a:gd name="T35" fmla="*/ 36 h 71"/>
              <a:gd name="T36" fmla="*/ 56 w 71"/>
              <a:gd name="T37" fmla="*/ 36 h 71"/>
              <a:gd name="T38" fmla="*/ 56 w 71"/>
              <a:gd name="T39" fmla="*/ 35 h 71"/>
              <a:gd name="T40" fmla="*/ 55 w 71"/>
              <a:gd name="T41" fmla="*/ 35 h 71"/>
              <a:gd name="T42" fmla="*/ 55 w 71"/>
              <a:gd name="T43" fmla="*/ 30 h 71"/>
              <a:gd name="T44" fmla="*/ 47 w 71"/>
              <a:gd name="T45" fmla="*/ 19 h 71"/>
              <a:gd name="T46" fmla="*/ 41 w 71"/>
              <a:gd name="T47" fmla="*/ 16 h 71"/>
              <a:gd name="T48" fmla="*/ 40 w 71"/>
              <a:gd name="T49" fmla="*/ 16 h 71"/>
              <a:gd name="T50" fmla="*/ 38 w 71"/>
              <a:gd name="T51" fmla="*/ 15 h 71"/>
              <a:gd name="T52" fmla="*/ 36 w 71"/>
              <a:gd name="T53" fmla="*/ 15 h 71"/>
              <a:gd name="T54" fmla="*/ 53 w 71"/>
              <a:gd name="T55" fmla="*/ 5 h 71"/>
              <a:gd name="T56" fmla="*/ 71 w 71"/>
              <a:gd name="T57" fmla="*/ 35 h 71"/>
              <a:gd name="T58" fmla="*/ 26 w 71"/>
              <a:gd name="T59" fmla="*/ 63 h 71"/>
              <a:gd name="T60" fmla="*/ 7 w 71"/>
              <a:gd name="T61" fmla="*/ 41 h 71"/>
              <a:gd name="T62" fmla="*/ 16 w 71"/>
              <a:gd name="T63" fmla="*/ 14 h 71"/>
              <a:gd name="T64" fmla="*/ 35 w 71"/>
              <a:gd name="T65" fmla="*/ 15 h 71"/>
              <a:gd name="T66" fmla="*/ 34 w 71"/>
              <a:gd name="T67" fmla="*/ 15 h 71"/>
              <a:gd name="T68" fmla="*/ 33 w 71"/>
              <a:gd name="T69" fmla="*/ 15 h 71"/>
              <a:gd name="T70" fmla="*/ 32 w 71"/>
              <a:gd name="T71" fmla="*/ 15 h 71"/>
              <a:gd name="T72" fmla="*/ 24 w 71"/>
              <a:gd name="T73" fmla="*/ 19 h 71"/>
              <a:gd name="T74" fmla="*/ 18 w 71"/>
              <a:gd name="T75" fmla="*/ 24 h 71"/>
              <a:gd name="T76" fmla="*/ 15 w 71"/>
              <a:gd name="T77" fmla="*/ 30 h 71"/>
              <a:gd name="T78" fmla="*/ 15 w 71"/>
              <a:gd name="T79" fmla="*/ 31 h 71"/>
              <a:gd name="T80" fmla="*/ 15 w 71"/>
              <a:gd name="T81" fmla="*/ 31 h 71"/>
              <a:gd name="T82" fmla="*/ 15 w 71"/>
              <a:gd name="T83" fmla="*/ 32 h 71"/>
              <a:gd name="T84" fmla="*/ 15 w 71"/>
              <a:gd name="T85" fmla="*/ 32 h 71"/>
              <a:gd name="T86" fmla="*/ 15 w 71"/>
              <a:gd name="T87" fmla="*/ 33 h 71"/>
              <a:gd name="T88" fmla="*/ 15 w 71"/>
              <a:gd name="T89" fmla="*/ 33 h 71"/>
              <a:gd name="T90" fmla="*/ 15 w 71"/>
              <a:gd name="T91" fmla="*/ 33 h 71"/>
              <a:gd name="T92" fmla="*/ 15 w 71"/>
              <a:gd name="T93" fmla="*/ 34 h 71"/>
              <a:gd name="T94" fmla="*/ 15 w 71"/>
              <a:gd name="T95" fmla="*/ 34 h 71"/>
              <a:gd name="T96" fmla="*/ 15 w 71"/>
              <a:gd name="T97" fmla="*/ 35 h 71"/>
              <a:gd name="T98" fmla="*/ 15 w 71"/>
              <a:gd name="T99" fmla="*/ 35 h 71"/>
              <a:gd name="T100" fmla="*/ 15 w 71"/>
              <a:gd name="T101" fmla="*/ 35 h 71"/>
              <a:gd name="T102" fmla="*/ 15 w 71"/>
              <a:gd name="T103" fmla="*/ 36 h 71"/>
              <a:gd name="T104" fmla="*/ 15 w 71"/>
              <a:gd name="T105" fmla="*/ 37 h 71"/>
              <a:gd name="T106" fmla="*/ 18 w 71"/>
              <a:gd name="T107" fmla="*/ 46 h 71"/>
              <a:gd name="T108" fmla="*/ 24 w 71"/>
              <a:gd name="T109" fmla="*/ 53 h 71"/>
              <a:gd name="T110" fmla="*/ 30 w 71"/>
              <a:gd name="T111" fmla="*/ 55 h 71"/>
              <a:gd name="T112" fmla="*/ 31 w 71"/>
              <a:gd name="T113" fmla="*/ 55 h 71"/>
              <a:gd name="T114" fmla="*/ 33 w 71"/>
              <a:gd name="T115" fmla="*/ 56 h 71"/>
              <a:gd name="T116" fmla="*/ 35 w 71"/>
              <a:gd name="T117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1" h="71">
                <a:moveTo>
                  <a:pt x="63" y="58"/>
                </a:moveTo>
                <a:cubicBezTo>
                  <a:pt x="57" y="54"/>
                  <a:pt x="57" y="54"/>
                  <a:pt x="57" y="54"/>
                </a:cubicBezTo>
                <a:cubicBezTo>
                  <a:pt x="56" y="55"/>
                  <a:pt x="55" y="56"/>
                  <a:pt x="54" y="57"/>
                </a:cubicBezTo>
                <a:cubicBezTo>
                  <a:pt x="57" y="63"/>
                  <a:pt x="57" y="63"/>
                  <a:pt x="57" y="63"/>
                </a:cubicBezTo>
                <a:cubicBezTo>
                  <a:pt x="56" y="64"/>
                  <a:pt x="54" y="65"/>
                  <a:pt x="53" y="66"/>
                </a:cubicBezTo>
                <a:cubicBezTo>
                  <a:pt x="51" y="67"/>
                  <a:pt x="50" y="68"/>
                  <a:pt x="48" y="69"/>
                </a:cubicBezTo>
                <a:cubicBezTo>
                  <a:pt x="45" y="63"/>
                  <a:pt x="45" y="63"/>
                  <a:pt x="45" y="63"/>
                </a:cubicBezTo>
                <a:cubicBezTo>
                  <a:pt x="43" y="63"/>
                  <a:pt x="42" y="63"/>
                  <a:pt x="40" y="64"/>
                </a:cubicBezTo>
                <a:cubicBezTo>
                  <a:pt x="40" y="71"/>
                  <a:pt x="40" y="71"/>
                  <a:pt x="40" y="71"/>
                </a:cubicBezTo>
                <a:cubicBezTo>
                  <a:pt x="39" y="71"/>
                  <a:pt x="37" y="71"/>
                  <a:pt x="35" y="71"/>
                </a:cubicBezTo>
                <a:cubicBezTo>
                  <a:pt x="35" y="56"/>
                  <a:pt x="35" y="56"/>
                  <a:pt x="35" y="56"/>
                </a:cubicBezTo>
                <a:cubicBezTo>
                  <a:pt x="35" y="56"/>
                  <a:pt x="35" y="56"/>
                  <a:pt x="35" y="56"/>
                </a:cubicBezTo>
                <a:cubicBezTo>
                  <a:pt x="35" y="56"/>
                  <a:pt x="35" y="56"/>
                  <a:pt x="35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5"/>
                  <a:pt x="40" y="55"/>
                  <a:pt x="40" y="55"/>
                </a:cubicBezTo>
                <a:cubicBezTo>
                  <a:pt x="40" y="55"/>
                  <a:pt x="40" y="55"/>
                  <a:pt x="40" y="55"/>
                </a:cubicBezTo>
                <a:cubicBezTo>
                  <a:pt x="40" y="55"/>
                  <a:pt x="40" y="55"/>
                  <a:pt x="40" y="55"/>
                </a:cubicBezTo>
                <a:cubicBezTo>
                  <a:pt x="40" y="55"/>
                  <a:pt x="40" y="55"/>
                  <a:pt x="40" y="55"/>
                </a:cubicBezTo>
                <a:cubicBezTo>
                  <a:pt x="42" y="55"/>
                  <a:pt x="44" y="54"/>
                  <a:pt x="45" y="53"/>
                </a:cubicBezTo>
                <a:cubicBezTo>
                  <a:pt x="46" y="53"/>
                  <a:pt x="46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49" y="51"/>
                  <a:pt x="50" y="49"/>
                  <a:pt x="52" y="47"/>
                </a:cubicBezTo>
                <a:cubicBezTo>
                  <a:pt x="52" y="47"/>
                  <a:pt x="52" y="47"/>
                  <a:pt x="52" y="47"/>
                </a:cubicBezTo>
                <a:cubicBezTo>
                  <a:pt x="52" y="47"/>
                  <a:pt x="52" y="47"/>
                  <a:pt x="52" y="47"/>
                </a:cubicBezTo>
                <a:cubicBezTo>
                  <a:pt x="52" y="47"/>
                  <a:pt x="52" y="47"/>
                  <a:pt x="52" y="47"/>
                </a:cubicBezTo>
                <a:cubicBezTo>
                  <a:pt x="52" y="47"/>
                  <a:pt x="52" y="47"/>
                  <a:pt x="52" y="47"/>
                </a:cubicBezTo>
                <a:cubicBezTo>
                  <a:pt x="52" y="47"/>
                  <a:pt x="52" y="47"/>
                  <a:pt x="52" y="47"/>
                </a:cubicBezTo>
                <a:cubicBezTo>
                  <a:pt x="52" y="46"/>
                  <a:pt x="53" y="46"/>
                  <a:pt x="53" y="46"/>
                </a:cubicBezTo>
                <a:cubicBezTo>
                  <a:pt x="54" y="44"/>
                  <a:pt x="54" y="42"/>
                  <a:pt x="55" y="41"/>
                </a:cubicBezTo>
                <a:cubicBezTo>
                  <a:pt x="55" y="41"/>
                  <a:pt x="55" y="41"/>
                  <a:pt x="55" y="41"/>
                </a:cubicBezTo>
                <a:cubicBezTo>
                  <a:pt x="55" y="41"/>
                  <a:pt x="55" y="41"/>
                  <a:pt x="55" y="41"/>
                </a:cubicBezTo>
                <a:cubicBezTo>
                  <a:pt x="55" y="41"/>
                  <a:pt x="55" y="41"/>
                  <a:pt x="55" y="41"/>
                </a:cubicBezTo>
                <a:cubicBezTo>
                  <a:pt x="55" y="41"/>
                  <a:pt x="55" y="41"/>
                  <a:pt x="55" y="41"/>
                </a:cubicBezTo>
                <a:cubicBezTo>
                  <a:pt x="55" y="41"/>
                  <a:pt x="55" y="41"/>
                  <a:pt x="55" y="41"/>
                </a:cubicBezTo>
                <a:cubicBezTo>
                  <a:pt x="55" y="41"/>
                  <a:pt x="55" y="41"/>
                  <a:pt x="55" y="41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3"/>
                </a:cubicBezTo>
                <a:cubicBezTo>
                  <a:pt x="55" y="33"/>
                  <a:pt x="55" y="33"/>
                  <a:pt x="55" y="33"/>
                </a:cubicBezTo>
                <a:cubicBezTo>
                  <a:pt x="55" y="32"/>
                  <a:pt x="55" y="31"/>
                  <a:pt x="55" y="30"/>
                </a:cubicBezTo>
                <a:cubicBezTo>
                  <a:pt x="55" y="30"/>
                  <a:pt x="55" y="30"/>
                  <a:pt x="55" y="30"/>
                </a:cubicBezTo>
                <a:cubicBezTo>
                  <a:pt x="55" y="30"/>
                  <a:pt x="55" y="30"/>
                  <a:pt x="55" y="30"/>
                </a:cubicBezTo>
                <a:cubicBezTo>
                  <a:pt x="55" y="30"/>
                  <a:pt x="55" y="30"/>
                  <a:pt x="55" y="30"/>
                </a:cubicBezTo>
                <a:cubicBezTo>
                  <a:pt x="54" y="28"/>
                  <a:pt x="54" y="27"/>
                  <a:pt x="53" y="25"/>
                </a:cubicBezTo>
                <a:cubicBezTo>
                  <a:pt x="52" y="25"/>
                  <a:pt x="52" y="24"/>
                  <a:pt x="52" y="24"/>
                </a:cubicBezTo>
                <a:cubicBezTo>
                  <a:pt x="52" y="24"/>
                  <a:pt x="52" y="24"/>
                  <a:pt x="52" y="24"/>
                </a:cubicBezTo>
                <a:cubicBezTo>
                  <a:pt x="52" y="24"/>
                  <a:pt x="52" y="24"/>
                  <a:pt x="52" y="24"/>
                </a:cubicBezTo>
                <a:cubicBezTo>
                  <a:pt x="52" y="24"/>
                  <a:pt x="52" y="24"/>
                  <a:pt x="52" y="24"/>
                </a:cubicBezTo>
                <a:cubicBezTo>
                  <a:pt x="52" y="24"/>
                  <a:pt x="52" y="24"/>
                  <a:pt x="52" y="24"/>
                </a:cubicBezTo>
                <a:cubicBezTo>
                  <a:pt x="50" y="22"/>
                  <a:pt x="49" y="20"/>
                  <a:pt x="47" y="19"/>
                </a:cubicBezTo>
                <a:cubicBezTo>
                  <a:pt x="47" y="19"/>
                  <a:pt x="47" y="19"/>
                  <a:pt x="47" y="19"/>
                </a:cubicBezTo>
                <a:cubicBezTo>
                  <a:pt x="47" y="19"/>
                  <a:pt x="47" y="19"/>
                  <a:pt x="47" y="19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5" y="18"/>
                </a:cubicBezTo>
                <a:cubicBezTo>
                  <a:pt x="44" y="17"/>
                  <a:pt x="43" y="17"/>
                  <a:pt x="42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5"/>
                  <a:pt x="38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7" y="15"/>
                  <a:pt x="37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5" y="15"/>
                  <a:pt x="35" y="15"/>
                </a:cubicBezTo>
                <a:cubicBezTo>
                  <a:pt x="35" y="0"/>
                  <a:pt x="35" y="0"/>
                  <a:pt x="35" y="0"/>
                </a:cubicBezTo>
                <a:cubicBezTo>
                  <a:pt x="37" y="0"/>
                  <a:pt x="39" y="0"/>
                  <a:pt x="40" y="0"/>
                </a:cubicBezTo>
                <a:cubicBezTo>
                  <a:pt x="40" y="7"/>
                  <a:pt x="40" y="7"/>
                  <a:pt x="40" y="7"/>
                </a:cubicBezTo>
                <a:cubicBezTo>
                  <a:pt x="42" y="7"/>
                  <a:pt x="43" y="8"/>
                  <a:pt x="45" y="8"/>
                </a:cubicBezTo>
                <a:cubicBezTo>
                  <a:pt x="48" y="2"/>
                  <a:pt x="48" y="2"/>
                  <a:pt x="48" y="2"/>
                </a:cubicBezTo>
                <a:cubicBezTo>
                  <a:pt x="50" y="3"/>
                  <a:pt x="51" y="4"/>
                  <a:pt x="53" y="5"/>
                </a:cubicBezTo>
                <a:cubicBezTo>
                  <a:pt x="54" y="6"/>
                  <a:pt x="56" y="7"/>
                  <a:pt x="57" y="8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5"/>
                  <a:pt x="56" y="16"/>
                  <a:pt x="57" y="17"/>
                </a:cubicBezTo>
                <a:cubicBezTo>
                  <a:pt x="63" y="13"/>
                  <a:pt x="63" y="13"/>
                  <a:pt x="63" y="13"/>
                </a:cubicBezTo>
                <a:cubicBezTo>
                  <a:pt x="64" y="15"/>
                  <a:pt x="65" y="16"/>
                  <a:pt x="66" y="18"/>
                </a:cubicBezTo>
                <a:cubicBezTo>
                  <a:pt x="67" y="19"/>
                  <a:pt x="68" y="21"/>
                  <a:pt x="68" y="22"/>
                </a:cubicBezTo>
                <a:cubicBezTo>
                  <a:pt x="62" y="26"/>
                  <a:pt x="62" y="26"/>
                  <a:pt x="62" y="26"/>
                </a:cubicBezTo>
                <a:cubicBezTo>
                  <a:pt x="63" y="27"/>
                  <a:pt x="63" y="29"/>
                  <a:pt x="63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1" y="32"/>
                  <a:pt x="71" y="34"/>
                  <a:pt x="71" y="35"/>
                </a:cubicBezTo>
                <a:cubicBezTo>
                  <a:pt x="71" y="37"/>
                  <a:pt x="71" y="39"/>
                  <a:pt x="70" y="41"/>
                </a:cubicBezTo>
                <a:cubicBezTo>
                  <a:pt x="63" y="41"/>
                  <a:pt x="63" y="41"/>
                  <a:pt x="63" y="41"/>
                </a:cubicBezTo>
                <a:cubicBezTo>
                  <a:pt x="63" y="42"/>
                  <a:pt x="63" y="44"/>
                  <a:pt x="62" y="45"/>
                </a:cubicBezTo>
                <a:cubicBezTo>
                  <a:pt x="68" y="48"/>
                  <a:pt x="68" y="48"/>
                  <a:pt x="68" y="48"/>
                </a:cubicBezTo>
                <a:cubicBezTo>
                  <a:pt x="68" y="50"/>
                  <a:pt x="67" y="52"/>
                  <a:pt x="66" y="53"/>
                </a:cubicBezTo>
                <a:cubicBezTo>
                  <a:pt x="65" y="55"/>
                  <a:pt x="64" y="56"/>
                  <a:pt x="63" y="58"/>
                </a:cubicBezTo>
                <a:close/>
                <a:moveTo>
                  <a:pt x="35" y="71"/>
                </a:moveTo>
                <a:cubicBezTo>
                  <a:pt x="33" y="71"/>
                  <a:pt x="32" y="71"/>
                  <a:pt x="30" y="71"/>
                </a:cubicBezTo>
                <a:cubicBezTo>
                  <a:pt x="30" y="64"/>
                  <a:pt x="30" y="64"/>
                  <a:pt x="30" y="64"/>
                </a:cubicBezTo>
                <a:cubicBezTo>
                  <a:pt x="28" y="63"/>
                  <a:pt x="27" y="63"/>
                  <a:pt x="26" y="63"/>
                </a:cubicBezTo>
                <a:cubicBezTo>
                  <a:pt x="22" y="69"/>
                  <a:pt x="22" y="69"/>
                  <a:pt x="22" y="69"/>
                </a:cubicBezTo>
                <a:cubicBezTo>
                  <a:pt x="21" y="68"/>
                  <a:pt x="19" y="67"/>
                  <a:pt x="17" y="66"/>
                </a:cubicBezTo>
                <a:cubicBezTo>
                  <a:pt x="16" y="65"/>
                  <a:pt x="14" y="64"/>
                  <a:pt x="13" y="63"/>
                </a:cubicBezTo>
                <a:cubicBezTo>
                  <a:pt x="16" y="57"/>
                  <a:pt x="16" y="57"/>
                  <a:pt x="16" y="57"/>
                </a:cubicBezTo>
                <a:cubicBezTo>
                  <a:pt x="15" y="56"/>
                  <a:pt x="14" y="55"/>
                  <a:pt x="13" y="54"/>
                </a:cubicBezTo>
                <a:cubicBezTo>
                  <a:pt x="7" y="58"/>
                  <a:pt x="7" y="58"/>
                  <a:pt x="7" y="58"/>
                </a:cubicBezTo>
                <a:cubicBezTo>
                  <a:pt x="6" y="56"/>
                  <a:pt x="5" y="55"/>
                  <a:pt x="4" y="53"/>
                </a:cubicBezTo>
                <a:cubicBezTo>
                  <a:pt x="3" y="52"/>
                  <a:pt x="3" y="50"/>
                  <a:pt x="2" y="48"/>
                </a:cubicBezTo>
                <a:cubicBezTo>
                  <a:pt x="8" y="45"/>
                  <a:pt x="8" y="45"/>
                  <a:pt x="8" y="45"/>
                </a:cubicBezTo>
                <a:cubicBezTo>
                  <a:pt x="8" y="44"/>
                  <a:pt x="7" y="42"/>
                  <a:pt x="7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39"/>
                  <a:pt x="0" y="37"/>
                  <a:pt x="0" y="35"/>
                </a:cubicBezTo>
                <a:cubicBezTo>
                  <a:pt x="0" y="34"/>
                  <a:pt x="0" y="32"/>
                  <a:pt x="0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9"/>
                  <a:pt x="8" y="27"/>
                  <a:pt x="8" y="26"/>
                </a:cubicBezTo>
                <a:cubicBezTo>
                  <a:pt x="2" y="22"/>
                  <a:pt x="2" y="22"/>
                  <a:pt x="2" y="22"/>
                </a:cubicBezTo>
                <a:cubicBezTo>
                  <a:pt x="3" y="21"/>
                  <a:pt x="3" y="19"/>
                  <a:pt x="4" y="18"/>
                </a:cubicBezTo>
                <a:cubicBezTo>
                  <a:pt x="5" y="16"/>
                  <a:pt x="6" y="15"/>
                  <a:pt x="7" y="13"/>
                </a:cubicBezTo>
                <a:cubicBezTo>
                  <a:pt x="13" y="17"/>
                  <a:pt x="13" y="17"/>
                  <a:pt x="13" y="17"/>
                </a:cubicBezTo>
                <a:cubicBezTo>
                  <a:pt x="14" y="16"/>
                  <a:pt x="15" y="15"/>
                  <a:pt x="16" y="14"/>
                </a:cubicBezTo>
                <a:cubicBezTo>
                  <a:pt x="13" y="8"/>
                  <a:pt x="13" y="8"/>
                  <a:pt x="13" y="8"/>
                </a:cubicBezTo>
                <a:cubicBezTo>
                  <a:pt x="14" y="7"/>
                  <a:pt x="16" y="6"/>
                  <a:pt x="17" y="5"/>
                </a:cubicBezTo>
                <a:cubicBezTo>
                  <a:pt x="19" y="4"/>
                  <a:pt x="21" y="3"/>
                  <a:pt x="22" y="2"/>
                </a:cubicBezTo>
                <a:cubicBezTo>
                  <a:pt x="26" y="8"/>
                  <a:pt x="26" y="8"/>
                  <a:pt x="26" y="8"/>
                </a:cubicBezTo>
                <a:cubicBezTo>
                  <a:pt x="27" y="8"/>
                  <a:pt x="28" y="7"/>
                  <a:pt x="30" y="7"/>
                </a:cubicBezTo>
                <a:cubicBezTo>
                  <a:pt x="30" y="0"/>
                  <a:pt x="30" y="0"/>
                  <a:pt x="30" y="0"/>
                </a:cubicBezTo>
                <a:cubicBezTo>
                  <a:pt x="32" y="0"/>
                  <a:pt x="33" y="0"/>
                  <a:pt x="35" y="0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31" y="15"/>
                  <a:pt x="31" y="16"/>
                  <a:pt x="30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28" y="16"/>
                  <a:pt x="27" y="17"/>
                  <a:pt x="25" y="18"/>
                </a:cubicBezTo>
                <a:cubicBezTo>
                  <a:pt x="25" y="18"/>
                  <a:pt x="24" y="18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2" y="20"/>
                  <a:pt x="20" y="22"/>
                  <a:pt x="19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18" y="24"/>
                  <a:pt x="18" y="25"/>
                  <a:pt x="18" y="25"/>
                </a:cubicBezTo>
                <a:cubicBezTo>
                  <a:pt x="17" y="27"/>
                  <a:pt x="16" y="28"/>
                  <a:pt x="16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9"/>
                  <a:pt x="15" y="40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6" y="42"/>
                  <a:pt x="17" y="44"/>
                  <a:pt x="18" y="46"/>
                </a:cubicBezTo>
                <a:cubicBezTo>
                  <a:pt x="18" y="46"/>
                  <a:pt x="18" y="47"/>
                  <a:pt x="19" y="47"/>
                </a:cubicBezTo>
                <a:cubicBezTo>
                  <a:pt x="19" y="47"/>
                  <a:pt x="19" y="47"/>
                  <a:pt x="19" y="47"/>
                </a:cubicBezTo>
                <a:cubicBezTo>
                  <a:pt x="19" y="47"/>
                  <a:pt x="19" y="47"/>
                  <a:pt x="19" y="47"/>
                </a:cubicBezTo>
                <a:cubicBezTo>
                  <a:pt x="19" y="47"/>
                  <a:pt x="19" y="47"/>
                  <a:pt x="19" y="47"/>
                </a:cubicBezTo>
                <a:cubicBezTo>
                  <a:pt x="20" y="49"/>
                  <a:pt x="22" y="51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5" y="53"/>
                  <a:pt x="25" y="53"/>
                </a:cubicBezTo>
                <a:cubicBezTo>
                  <a:pt x="26" y="54"/>
                  <a:pt x="27" y="54"/>
                  <a:pt x="29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1" y="55"/>
                  <a:pt x="31" y="55"/>
                </a:cubicBezTo>
                <a:cubicBezTo>
                  <a:pt x="31" y="55"/>
                  <a:pt x="31" y="55"/>
                  <a:pt x="31" y="55"/>
                </a:cubicBezTo>
                <a:cubicBezTo>
                  <a:pt x="31" y="55"/>
                  <a:pt x="31" y="55"/>
                  <a:pt x="31" y="55"/>
                </a:cubicBezTo>
                <a:cubicBezTo>
                  <a:pt x="31" y="55"/>
                  <a:pt x="31" y="55"/>
                  <a:pt x="31" y="55"/>
                </a:cubicBezTo>
                <a:cubicBezTo>
                  <a:pt x="31" y="55"/>
                  <a:pt x="31" y="55"/>
                  <a:pt x="31" y="55"/>
                </a:cubicBezTo>
                <a:cubicBezTo>
                  <a:pt x="31" y="55"/>
                  <a:pt x="31" y="55"/>
                  <a:pt x="31" y="55"/>
                </a:cubicBezTo>
                <a:cubicBezTo>
                  <a:pt x="31" y="55"/>
                  <a:pt x="31" y="55"/>
                  <a:pt x="31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4" y="56"/>
                </a:cubicBezTo>
                <a:cubicBezTo>
                  <a:pt x="34" y="56"/>
                  <a:pt x="34" y="56"/>
                  <a:pt x="34" y="56"/>
                </a:cubicBezTo>
                <a:cubicBezTo>
                  <a:pt x="34" y="56"/>
                  <a:pt x="34" y="56"/>
                  <a:pt x="34" y="56"/>
                </a:cubicBezTo>
                <a:cubicBezTo>
                  <a:pt x="34" y="56"/>
                  <a:pt x="34" y="56"/>
                  <a:pt x="34" y="56"/>
                </a:cubicBezTo>
                <a:cubicBezTo>
                  <a:pt x="34" y="56"/>
                  <a:pt x="34" y="56"/>
                  <a:pt x="34" y="56"/>
                </a:cubicBezTo>
                <a:cubicBezTo>
                  <a:pt x="34" y="56"/>
                  <a:pt x="34" y="56"/>
                  <a:pt x="35" y="56"/>
                </a:cubicBezTo>
                <a:cubicBezTo>
                  <a:pt x="35" y="56"/>
                  <a:pt x="35" y="56"/>
                  <a:pt x="35" y="56"/>
                </a:cubicBezTo>
                <a:cubicBezTo>
                  <a:pt x="35" y="56"/>
                  <a:pt x="35" y="56"/>
                  <a:pt x="35" y="56"/>
                </a:cubicBezTo>
                <a:cubicBezTo>
                  <a:pt x="35" y="56"/>
                  <a:pt x="35" y="56"/>
                  <a:pt x="35" y="56"/>
                </a:cubicBezTo>
                <a:lnTo>
                  <a:pt x="35" y="7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67" name="Freeform 20"/>
          <p:cNvSpPr>
            <a:spLocks noEditPoints="1"/>
          </p:cNvSpPr>
          <p:nvPr/>
        </p:nvSpPr>
        <p:spPr bwMode="auto">
          <a:xfrm>
            <a:off x="9607888" y="3598646"/>
            <a:ext cx="646719" cy="646718"/>
          </a:xfrm>
          <a:custGeom>
            <a:avLst/>
            <a:gdLst>
              <a:gd name="T0" fmla="*/ 74 w 94"/>
              <a:gd name="T1" fmla="*/ 86 h 94"/>
              <a:gd name="T2" fmla="*/ 63 w 94"/>
              <a:gd name="T3" fmla="*/ 79 h 94"/>
              <a:gd name="T4" fmla="*/ 63 w 94"/>
              <a:gd name="T5" fmla="*/ 92 h 94"/>
              <a:gd name="T6" fmla="*/ 55 w 94"/>
              <a:gd name="T7" fmla="*/ 82 h 94"/>
              <a:gd name="T8" fmla="*/ 52 w 94"/>
              <a:gd name="T9" fmla="*/ 94 h 94"/>
              <a:gd name="T10" fmla="*/ 47 w 94"/>
              <a:gd name="T11" fmla="*/ 69 h 94"/>
              <a:gd name="T12" fmla="*/ 47 w 94"/>
              <a:gd name="T13" fmla="*/ 25 h 94"/>
              <a:gd name="T14" fmla="*/ 52 w 94"/>
              <a:gd name="T15" fmla="*/ 0 h 94"/>
              <a:gd name="T16" fmla="*/ 55 w 94"/>
              <a:gd name="T17" fmla="*/ 12 h 94"/>
              <a:gd name="T18" fmla="*/ 63 w 94"/>
              <a:gd name="T19" fmla="*/ 3 h 94"/>
              <a:gd name="T20" fmla="*/ 63 w 94"/>
              <a:gd name="T21" fmla="*/ 15 h 94"/>
              <a:gd name="T22" fmla="*/ 74 w 94"/>
              <a:gd name="T23" fmla="*/ 8 h 94"/>
              <a:gd name="T24" fmla="*/ 81 w 94"/>
              <a:gd name="T25" fmla="*/ 14 h 94"/>
              <a:gd name="T26" fmla="*/ 76 w 94"/>
              <a:gd name="T27" fmla="*/ 25 h 94"/>
              <a:gd name="T28" fmla="*/ 88 w 94"/>
              <a:gd name="T29" fmla="*/ 23 h 94"/>
              <a:gd name="T30" fmla="*/ 80 w 94"/>
              <a:gd name="T31" fmla="*/ 33 h 94"/>
              <a:gd name="T32" fmla="*/ 93 w 94"/>
              <a:gd name="T33" fmla="*/ 34 h 94"/>
              <a:gd name="T34" fmla="*/ 94 w 94"/>
              <a:gd name="T35" fmla="*/ 43 h 94"/>
              <a:gd name="T36" fmla="*/ 83 w 94"/>
              <a:gd name="T37" fmla="*/ 47 h 94"/>
              <a:gd name="T38" fmla="*/ 94 w 94"/>
              <a:gd name="T39" fmla="*/ 51 h 94"/>
              <a:gd name="T40" fmla="*/ 93 w 94"/>
              <a:gd name="T41" fmla="*/ 60 h 94"/>
              <a:gd name="T42" fmla="*/ 80 w 94"/>
              <a:gd name="T43" fmla="*/ 61 h 94"/>
              <a:gd name="T44" fmla="*/ 88 w 94"/>
              <a:gd name="T45" fmla="*/ 71 h 94"/>
              <a:gd name="T46" fmla="*/ 76 w 94"/>
              <a:gd name="T47" fmla="*/ 69 h 94"/>
              <a:gd name="T48" fmla="*/ 81 w 94"/>
              <a:gd name="T49" fmla="*/ 80 h 94"/>
              <a:gd name="T50" fmla="*/ 47 w 94"/>
              <a:gd name="T51" fmla="*/ 94 h 94"/>
              <a:gd name="T52" fmla="*/ 43 w 94"/>
              <a:gd name="T53" fmla="*/ 83 h 94"/>
              <a:gd name="T54" fmla="*/ 35 w 94"/>
              <a:gd name="T55" fmla="*/ 93 h 94"/>
              <a:gd name="T56" fmla="*/ 27 w 94"/>
              <a:gd name="T57" fmla="*/ 90 h 94"/>
              <a:gd name="T58" fmla="*/ 28 w 94"/>
              <a:gd name="T59" fmla="*/ 77 h 94"/>
              <a:gd name="T60" fmla="*/ 17 w 94"/>
              <a:gd name="T61" fmla="*/ 83 h 94"/>
              <a:gd name="T62" fmla="*/ 21 w 94"/>
              <a:gd name="T63" fmla="*/ 71 h 94"/>
              <a:gd name="T64" fmla="*/ 9 w 94"/>
              <a:gd name="T65" fmla="*/ 74 h 94"/>
              <a:gd name="T66" fmla="*/ 4 w 94"/>
              <a:gd name="T67" fmla="*/ 67 h 94"/>
              <a:gd name="T68" fmla="*/ 13 w 94"/>
              <a:gd name="T69" fmla="*/ 58 h 94"/>
              <a:gd name="T70" fmla="*/ 0 w 94"/>
              <a:gd name="T71" fmla="*/ 55 h 94"/>
              <a:gd name="T72" fmla="*/ 11 w 94"/>
              <a:gd name="T73" fmla="*/ 49 h 94"/>
              <a:gd name="T74" fmla="*/ 11 w 94"/>
              <a:gd name="T75" fmla="*/ 45 h 94"/>
              <a:gd name="T76" fmla="*/ 0 w 94"/>
              <a:gd name="T77" fmla="*/ 39 h 94"/>
              <a:gd name="T78" fmla="*/ 13 w 94"/>
              <a:gd name="T79" fmla="*/ 36 h 94"/>
              <a:gd name="T80" fmla="*/ 4 w 94"/>
              <a:gd name="T81" fmla="*/ 27 h 94"/>
              <a:gd name="T82" fmla="*/ 9 w 94"/>
              <a:gd name="T83" fmla="*/ 20 h 94"/>
              <a:gd name="T84" fmla="*/ 21 w 94"/>
              <a:gd name="T85" fmla="*/ 23 h 94"/>
              <a:gd name="T86" fmla="*/ 17 w 94"/>
              <a:gd name="T87" fmla="*/ 11 h 94"/>
              <a:gd name="T88" fmla="*/ 28 w 94"/>
              <a:gd name="T89" fmla="*/ 17 h 94"/>
              <a:gd name="T90" fmla="*/ 27 w 94"/>
              <a:gd name="T91" fmla="*/ 4 h 94"/>
              <a:gd name="T92" fmla="*/ 35 w 94"/>
              <a:gd name="T93" fmla="*/ 1 h 94"/>
              <a:gd name="T94" fmla="*/ 43 w 94"/>
              <a:gd name="T95" fmla="*/ 12 h 94"/>
              <a:gd name="T96" fmla="*/ 47 w 94"/>
              <a:gd name="T97" fmla="*/ 0 h 94"/>
              <a:gd name="T98" fmla="*/ 25 w 94"/>
              <a:gd name="T99" fmla="*/ 47 h 94"/>
              <a:gd name="T100" fmla="*/ 47 w 94"/>
              <a:gd name="T101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4" h="94">
                <a:moveTo>
                  <a:pt x="78" y="83"/>
                </a:moveTo>
                <a:cubicBezTo>
                  <a:pt x="76" y="84"/>
                  <a:pt x="75" y="85"/>
                  <a:pt x="74" y="86"/>
                </a:cubicBezTo>
                <a:cubicBezTo>
                  <a:pt x="66" y="77"/>
                  <a:pt x="66" y="77"/>
                  <a:pt x="66" y="77"/>
                </a:cubicBezTo>
                <a:cubicBezTo>
                  <a:pt x="65" y="78"/>
                  <a:pt x="64" y="78"/>
                  <a:pt x="63" y="79"/>
                </a:cubicBezTo>
                <a:cubicBezTo>
                  <a:pt x="67" y="90"/>
                  <a:pt x="67" y="90"/>
                  <a:pt x="67" y="90"/>
                </a:cubicBezTo>
                <a:cubicBezTo>
                  <a:pt x="66" y="90"/>
                  <a:pt x="65" y="91"/>
                  <a:pt x="63" y="92"/>
                </a:cubicBezTo>
                <a:cubicBezTo>
                  <a:pt x="62" y="92"/>
                  <a:pt x="60" y="92"/>
                  <a:pt x="59" y="93"/>
                </a:cubicBezTo>
                <a:cubicBezTo>
                  <a:pt x="55" y="82"/>
                  <a:pt x="55" y="82"/>
                  <a:pt x="55" y="82"/>
                </a:cubicBezTo>
                <a:cubicBezTo>
                  <a:pt x="54" y="82"/>
                  <a:pt x="53" y="82"/>
                  <a:pt x="52" y="83"/>
                </a:cubicBezTo>
                <a:cubicBezTo>
                  <a:pt x="52" y="94"/>
                  <a:pt x="52" y="94"/>
                  <a:pt x="52" y="94"/>
                </a:cubicBezTo>
                <a:cubicBezTo>
                  <a:pt x="50" y="94"/>
                  <a:pt x="49" y="94"/>
                  <a:pt x="47" y="94"/>
                </a:cubicBezTo>
                <a:cubicBezTo>
                  <a:pt x="47" y="69"/>
                  <a:pt x="47" y="69"/>
                  <a:pt x="47" y="69"/>
                </a:cubicBezTo>
                <a:cubicBezTo>
                  <a:pt x="59" y="69"/>
                  <a:pt x="69" y="59"/>
                  <a:pt x="69" y="47"/>
                </a:cubicBezTo>
                <a:cubicBezTo>
                  <a:pt x="69" y="35"/>
                  <a:pt x="59" y="25"/>
                  <a:pt x="47" y="25"/>
                </a:cubicBezTo>
                <a:cubicBezTo>
                  <a:pt x="47" y="0"/>
                  <a:pt x="47" y="0"/>
                  <a:pt x="47" y="0"/>
                </a:cubicBezTo>
                <a:cubicBezTo>
                  <a:pt x="49" y="0"/>
                  <a:pt x="50" y="0"/>
                  <a:pt x="52" y="0"/>
                </a:cubicBezTo>
                <a:cubicBezTo>
                  <a:pt x="52" y="12"/>
                  <a:pt x="52" y="12"/>
                  <a:pt x="52" y="12"/>
                </a:cubicBezTo>
                <a:cubicBezTo>
                  <a:pt x="53" y="12"/>
                  <a:pt x="54" y="12"/>
                  <a:pt x="55" y="12"/>
                </a:cubicBezTo>
                <a:cubicBezTo>
                  <a:pt x="59" y="1"/>
                  <a:pt x="59" y="1"/>
                  <a:pt x="59" y="1"/>
                </a:cubicBezTo>
                <a:cubicBezTo>
                  <a:pt x="60" y="2"/>
                  <a:pt x="62" y="2"/>
                  <a:pt x="63" y="3"/>
                </a:cubicBezTo>
                <a:cubicBezTo>
                  <a:pt x="65" y="3"/>
                  <a:pt x="66" y="4"/>
                  <a:pt x="67" y="4"/>
                </a:cubicBezTo>
                <a:cubicBezTo>
                  <a:pt x="63" y="15"/>
                  <a:pt x="63" y="15"/>
                  <a:pt x="63" y="15"/>
                </a:cubicBezTo>
                <a:cubicBezTo>
                  <a:pt x="64" y="16"/>
                  <a:pt x="65" y="16"/>
                  <a:pt x="66" y="17"/>
                </a:cubicBezTo>
                <a:cubicBezTo>
                  <a:pt x="74" y="8"/>
                  <a:pt x="74" y="8"/>
                  <a:pt x="74" y="8"/>
                </a:cubicBezTo>
                <a:cubicBezTo>
                  <a:pt x="75" y="9"/>
                  <a:pt x="76" y="10"/>
                  <a:pt x="78" y="11"/>
                </a:cubicBezTo>
                <a:cubicBezTo>
                  <a:pt x="79" y="12"/>
                  <a:pt x="80" y="13"/>
                  <a:pt x="81" y="14"/>
                </a:cubicBezTo>
                <a:cubicBezTo>
                  <a:pt x="73" y="23"/>
                  <a:pt x="73" y="23"/>
                  <a:pt x="73" y="23"/>
                </a:cubicBezTo>
                <a:cubicBezTo>
                  <a:pt x="74" y="24"/>
                  <a:pt x="75" y="24"/>
                  <a:pt x="76" y="25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1"/>
                  <a:pt x="87" y="22"/>
                  <a:pt x="88" y="23"/>
                </a:cubicBezTo>
                <a:cubicBezTo>
                  <a:pt x="89" y="25"/>
                  <a:pt x="90" y="26"/>
                  <a:pt x="90" y="27"/>
                </a:cubicBezTo>
                <a:cubicBezTo>
                  <a:pt x="80" y="33"/>
                  <a:pt x="80" y="33"/>
                  <a:pt x="80" y="33"/>
                </a:cubicBezTo>
                <a:cubicBezTo>
                  <a:pt x="81" y="34"/>
                  <a:pt x="81" y="35"/>
                  <a:pt x="81" y="36"/>
                </a:cubicBezTo>
                <a:cubicBezTo>
                  <a:pt x="93" y="34"/>
                  <a:pt x="93" y="34"/>
                  <a:pt x="93" y="34"/>
                </a:cubicBezTo>
                <a:cubicBezTo>
                  <a:pt x="93" y="36"/>
                  <a:pt x="93" y="37"/>
                  <a:pt x="94" y="39"/>
                </a:cubicBezTo>
                <a:cubicBezTo>
                  <a:pt x="94" y="40"/>
                  <a:pt x="94" y="42"/>
                  <a:pt x="94" y="43"/>
                </a:cubicBezTo>
                <a:cubicBezTo>
                  <a:pt x="83" y="45"/>
                  <a:pt x="83" y="45"/>
                  <a:pt x="83" y="45"/>
                </a:cubicBezTo>
                <a:cubicBezTo>
                  <a:pt x="83" y="46"/>
                  <a:pt x="83" y="46"/>
                  <a:pt x="83" y="47"/>
                </a:cubicBezTo>
                <a:cubicBezTo>
                  <a:pt x="83" y="48"/>
                  <a:pt x="83" y="48"/>
                  <a:pt x="83" y="49"/>
                </a:cubicBezTo>
                <a:cubicBezTo>
                  <a:pt x="94" y="51"/>
                  <a:pt x="94" y="51"/>
                  <a:pt x="94" y="51"/>
                </a:cubicBezTo>
                <a:cubicBezTo>
                  <a:pt x="94" y="52"/>
                  <a:pt x="94" y="54"/>
                  <a:pt x="94" y="55"/>
                </a:cubicBezTo>
                <a:cubicBezTo>
                  <a:pt x="93" y="57"/>
                  <a:pt x="93" y="58"/>
                  <a:pt x="93" y="60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9"/>
                  <a:pt x="81" y="60"/>
                  <a:pt x="80" y="61"/>
                </a:cubicBezTo>
                <a:cubicBezTo>
                  <a:pt x="90" y="67"/>
                  <a:pt x="90" y="67"/>
                  <a:pt x="90" y="67"/>
                </a:cubicBezTo>
                <a:cubicBezTo>
                  <a:pt x="90" y="68"/>
                  <a:pt x="89" y="69"/>
                  <a:pt x="88" y="71"/>
                </a:cubicBezTo>
                <a:cubicBezTo>
                  <a:pt x="87" y="72"/>
                  <a:pt x="86" y="73"/>
                  <a:pt x="86" y="74"/>
                </a:cubicBezTo>
                <a:cubicBezTo>
                  <a:pt x="76" y="69"/>
                  <a:pt x="76" y="69"/>
                  <a:pt x="76" y="69"/>
                </a:cubicBezTo>
                <a:cubicBezTo>
                  <a:pt x="75" y="70"/>
                  <a:pt x="74" y="70"/>
                  <a:pt x="73" y="71"/>
                </a:cubicBezTo>
                <a:cubicBezTo>
                  <a:pt x="81" y="80"/>
                  <a:pt x="81" y="80"/>
                  <a:pt x="81" y="80"/>
                </a:cubicBezTo>
                <a:cubicBezTo>
                  <a:pt x="80" y="81"/>
                  <a:pt x="79" y="82"/>
                  <a:pt x="78" y="83"/>
                </a:cubicBezTo>
                <a:close/>
                <a:moveTo>
                  <a:pt x="47" y="94"/>
                </a:moveTo>
                <a:cubicBezTo>
                  <a:pt x="46" y="94"/>
                  <a:pt x="44" y="94"/>
                  <a:pt x="43" y="94"/>
                </a:cubicBezTo>
                <a:cubicBezTo>
                  <a:pt x="43" y="83"/>
                  <a:pt x="43" y="83"/>
                  <a:pt x="43" y="83"/>
                </a:cubicBezTo>
                <a:cubicBezTo>
                  <a:pt x="41" y="82"/>
                  <a:pt x="40" y="82"/>
                  <a:pt x="39" y="82"/>
                </a:cubicBezTo>
                <a:cubicBezTo>
                  <a:pt x="35" y="93"/>
                  <a:pt x="35" y="93"/>
                  <a:pt x="35" y="93"/>
                </a:cubicBezTo>
                <a:cubicBezTo>
                  <a:pt x="34" y="92"/>
                  <a:pt x="32" y="92"/>
                  <a:pt x="31" y="92"/>
                </a:cubicBezTo>
                <a:cubicBezTo>
                  <a:pt x="29" y="91"/>
                  <a:pt x="28" y="90"/>
                  <a:pt x="27" y="90"/>
                </a:cubicBezTo>
                <a:cubicBezTo>
                  <a:pt x="31" y="79"/>
                  <a:pt x="31" y="79"/>
                  <a:pt x="31" y="79"/>
                </a:cubicBezTo>
                <a:cubicBezTo>
                  <a:pt x="30" y="78"/>
                  <a:pt x="29" y="78"/>
                  <a:pt x="28" y="77"/>
                </a:cubicBezTo>
                <a:cubicBezTo>
                  <a:pt x="20" y="86"/>
                  <a:pt x="20" y="86"/>
                  <a:pt x="20" y="86"/>
                </a:cubicBezTo>
                <a:cubicBezTo>
                  <a:pt x="19" y="85"/>
                  <a:pt x="18" y="84"/>
                  <a:pt x="17" y="83"/>
                </a:cubicBezTo>
                <a:cubicBezTo>
                  <a:pt x="15" y="82"/>
                  <a:pt x="14" y="81"/>
                  <a:pt x="13" y="80"/>
                </a:cubicBezTo>
                <a:cubicBezTo>
                  <a:pt x="21" y="71"/>
                  <a:pt x="21" y="71"/>
                  <a:pt x="21" y="71"/>
                </a:cubicBezTo>
                <a:cubicBezTo>
                  <a:pt x="20" y="70"/>
                  <a:pt x="19" y="70"/>
                  <a:pt x="19" y="69"/>
                </a:cubicBezTo>
                <a:cubicBezTo>
                  <a:pt x="9" y="74"/>
                  <a:pt x="9" y="74"/>
                  <a:pt x="9" y="74"/>
                </a:cubicBezTo>
                <a:cubicBezTo>
                  <a:pt x="8" y="73"/>
                  <a:pt x="7" y="72"/>
                  <a:pt x="6" y="71"/>
                </a:cubicBezTo>
                <a:cubicBezTo>
                  <a:pt x="5" y="69"/>
                  <a:pt x="5" y="68"/>
                  <a:pt x="4" y="67"/>
                </a:cubicBezTo>
                <a:cubicBezTo>
                  <a:pt x="14" y="61"/>
                  <a:pt x="14" y="61"/>
                  <a:pt x="14" y="61"/>
                </a:cubicBezTo>
                <a:cubicBezTo>
                  <a:pt x="14" y="60"/>
                  <a:pt x="13" y="59"/>
                  <a:pt x="13" y="58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58"/>
                  <a:pt x="1" y="57"/>
                  <a:pt x="0" y="55"/>
                </a:cubicBezTo>
                <a:cubicBezTo>
                  <a:pt x="0" y="54"/>
                  <a:pt x="0" y="52"/>
                  <a:pt x="0" y="51"/>
                </a:cubicBezTo>
                <a:cubicBezTo>
                  <a:pt x="11" y="49"/>
                  <a:pt x="11" y="49"/>
                  <a:pt x="11" y="49"/>
                </a:cubicBezTo>
                <a:cubicBezTo>
                  <a:pt x="11" y="48"/>
                  <a:pt x="11" y="48"/>
                  <a:pt x="11" y="47"/>
                </a:cubicBezTo>
                <a:cubicBezTo>
                  <a:pt x="11" y="46"/>
                  <a:pt x="11" y="46"/>
                  <a:pt x="11" y="45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2"/>
                  <a:pt x="0" y="40"/>
                  <a:pt x="0" y="39"/>
                </a:cubicBezTo>
                <a:cubicBezTo>
                  <a:pt x="1" y="37"/>
                  <a:pt x="1" y="36"/>
                  <a:pt x="1" y="34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5"/>
                  <a:pt x="14" y="34"/>
                  <a:pt x="14" y="33"/>
                </a:cubicBezTo>
                <a:cubicBezTo>
                  <a:pt x="4" y="27"/>
                  <a:pt x="4" y="27"/>
                  <a:pt x="4" y="27"/>
                </a:cubicBezTo>
                <a:cubicBezTo>
                  <a:pt x="5" y="26"/>
                  <a:pt x="5" y="25"/>
                  <a:pt x="6" y="23"/>
                </a:cubicBezTo>
                <a:cubicBezTo>
                  <a:pt x="7" y="22"/>
                  <a:pt x="8" y="21"/>
                  <a:pt x="9" y="20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4"/>
                  <a:pt x="20" y="24"/>
                  <a:pt x="21" y="23"/>
                </a:cubicBezTo>
                <a:cubicBezTo>
                  <a:pt x="13" y="14"/>
                  <a:pt x="13" y="14"/>
                  <a:pt x="13" y="14"/>
                </a:cubicBezTo>
                <a:cubicBezTo>
                  <a:pt x="14" y="13"/>
                  <a:pt x="15" y="12"/>
                  <a:pt x="17" y="11"/>
                </a:cubicBezTo>
                <a:cubicBezTo>
                  <a:pt x="18" y="10"/>
                  <a:pt x="19" y="9"/>
                  <a:pt x="20" y="8"/>
                </a:cubicBezTo>
                <a:cubicBezTo>
                  <a:pt x="28" y="17"/>
                  <a:pt x="28" y="17"/>
                  <a:pt x="28" y="17"/>
                </a:cubicBezTo>
                <a:cubicBezTo>
                  <a:pt x="29" y="16"/>
                  <a:pt x="30" y="16"/>
                  <a:pt x="31" y="15"/>
                </a:cubicBezTo>
                <a:cubicBezTo>
                  <a:pt x="27" y="4"/>
                  <a:pt x="27" y="4"/>
                  <a:pt x="27" y="4"/>
                </a:cubicBezTo>
                <a:cubicBezTo>
                  <a:pt x="28" y="4"/>
                  <a:pt x="29" y="3"/>
                  <a:pt x="31" y="3"/>
                </a:cubicBezTo>
                <a:cubicBezTo>
                  <a:pt x="32" y="2"/>
                  <a:pt x="34" y="2"/>
                  <a:pt x="35" y="1"/>
                </a:cubicBezTo>
                <a:cubicBezTo>
                  <a:pt x="39" y="12"/>
                  <a:pt x="39" y="12"/>
                  <a:pt x="39" y="12"/>
                </a:cubicBezTo>
                <a:cubicBezTo>
                  <a:pt x="40" y="12"/>
                  <a:pt x="41" y="12"/>
                  <a:pt x="43" y="12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6" y="0"/>
                  <a:pt x="47" y="0"/>
                </a:cubicBezTo>
                <a:cubicBezTo>
                  <a:pt x="47" y="25"/>
                  <a:pt x="47" y="25"/>
                  <a:pt x="47" y="25"/>
                </a:cubicBezTo>
                <a:cubicBezTo>
                  <a:pt x="35" y="25"/>
                  <a:pt x="25" y="35"/>
                  <a:pt x="25" y="47"/>
                </a:cubicBezTo>
                <a:cubicBezTo>
                  <a:pt x="25" y="59"/>
                  <a:pt x="35" y="69"/>
                  <a:pt x="47" y="69"/>
                </a:cubicBezTo>
                <a:lnTo>
                  <a:pt x="47" y="94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68" name="Freeform 22"/>
          <p:cNvSpPr>
            <a:spLocks noEditPoints="1"/>
          </p:cNvSpPr>
          <p:nvPr/>
        </p:nvSpPr>
        <p:spPr bwMode="auto">
          <a:xfrm>
            <a:off x="9145943" y="4110982"/>
            <a:ext cx="638321" cy="638321"/>
          </a:xfrm>
          <a:custGeom>
            <a:avLst/>
            <a:gdLst>
              <a:gd name="T0" fmla="*/ 68 w 93"/>
              <a:gd name="T1" fmla="*/ 55 h 93"/>
              <a:gd name="T2" fmla="*/ 68 w 93"/>
              <a:gd name="T3" fmla="*/ 37 h 93"/>
              <a:gd name="T4" fmla="*/ 69 w 93"/>
              <a:gd name="T5" fmla="*/ 6 h 93"/>
              <a:gd name="T6" fmla="*/ 71 w 93"/>
              <a:gd name="T7" fmla="*/ 18 h 93"/>
              <a:gd name="T8" fmla="*/ 83 w 93"/>
              <a:gd name="T9" fmla="*/ 17 h 93"/>
              <a:gd name="T10" fmla="*/ 89 w 93"/>
              <a:gd name="T11" fmla="*/ 29 h 93"/>
              <a:gd name="T12" fmla="*/ 83 w 93"/>
              <a:gd name="T13" fmla="*/ 39 h 93"/>
              <a:gd name="T14" fmla="*/ 93 w 93"/>
              <a:gd name="T15" fmla="*/ 46 h 93"/>
              <a:gd name="T16" fmla="*/ 83 w 93"/>
              <a:gd name="T17" fmla="*/ 53 h 93"/>
              <a:gd name="T18" fmla="*/ 89 w 93"/>
              <a:gd name="T19" fmla="*/ 63 h 93"/>
              <a:gd name="T20" fmla="*/ 83 w 93"/>
              <a:gd name="T21" fmla="*/ 75 h 93"/>
              <a:gd name="T22" fmla="*/ 71 w 93"/>
              <a:gd name="T23" fmla="*/ 75 h 93"/>
              <a:gd name="T24" fmla="*/ 69 w 93"/>
              <a:gd name="T25" fmla="*/ 86 h 93"/>
              <a:gd name="T26" fmla="*/ 46 w 93"/>
              <a:gd name="T27" fmla="*/ 40 h 93"/>
              <a:gd name="T28" fmla="*/ 46 w 93"/>
              <a:gd name="T29" fmla="*/ 52 h 93"/>
              <a:gd name="T30" fmla="*/ 56 w 93"/>
              <a:gd name="T31" fmla="*/ 68 h 93"/>
              <a:gd name="T32" fmla="*/ 46 w 93"/>
              <a:gd name="T33" fmla="*/ 93 h 93"/>
              <a:gd name="T34" fmla="*/ 53 w 93"/>
              <a:gd name="T35" fmla="*/ 83 h 93"/>
              <a:gd name="T36" fmla="*/ 63 w 93"/>
              <a:gd name="T37" fmla="*/ 89 h 93"/>
              <a:gd name="T38" fmla="*/ 68 w 93"/>
              <a:gd name="T39" fmla="*/ 55 h 93"/>
              <a:gd name="T40" fmla="*/ 68 w 93"/>
              <a:gd name="T41" fmla="*/ 37 h 93"/>
              <a:gd name="T42" fmla="*/ 63 w 93"/>
              <a:gd name="T43" fmla="*/ 3 h 93"/>
              <a:gd name="T44" fmla="*/ 53 w 93"/>
              <a:gd name="T45" fmla="*/ 9 h 93"/>
              <a:gd name="T46" fmla="*/ 46 w 93"/>
              <a:gd name="T47" fmla="*/ 0 h 93"/>
              <a:gd name="T48" fmla="*/ 56 w 93"/>
              <a:gd name="T49" fmla="*/ 24 h 93"/>
              <a:gd name="T50" fmla="*/ 46 w 93"/>
              <a:gd name="T51" fmla="*/ 40 h 93"/>
              <a:gd name="T52" fmla="*/ 40 w 93"/>
              <a:gd name="T53" fmla="*/ 46 h 93"/>
              <a:gd name="T54" fmla="*/ 46 w 93"/>
              <a:gd name="T55" fmla="*/ 33 h 93"/>
              <a:gd name="T56" fmla="*/ 46 w 93"/>
              <a:gd name="T57" fmla="*/ 15 h 93"/>
              <a:gd name="T58" fmla="*/ 39 w 93"/>
              <a:gd name="T59" fmla="*/ 0 h 93"/>
              <a:gd name="T60" fmla="*/ 34 w 93"/>
              <a:gd name="T61" fmla="*/ 11 h 93"/>
              <a:gd name="T62" fmla="*/ 24 w 93"/>
              <a:gd name="T63" fmla="*/ 5 h 93"/>
              <a:gd name="T64" fmla="*/ 33 w 93"/>
              <a:gd name="T65" fmla="*/ 46 h 93"/>
              <a:gd name="T66" fmla="*/ 24 w 93"/>
              <a:gd name="T67" fmla="*/ 87 h 93"/>
              <a:gd name="T68" fmla="*/ 34 w 93"/>
              <a:gd name="T69" fmla="*/ 81 h 93"/>
              <a:gd name="T70" fmla="*/ 39 w 93"/>
              <a:gd name="T71" fmla="*/ 92 h 93"/>
              <a:gd name="T72" fmla="*/ 46 w 93"/>
              <a:gd name="T73" fmla="*/ 77 h 93"/>
              <a:gd name="T74" fmla="*/ 46 w 93"/>
              <a:gd name="T75" fmla="*/ 59 h 93"/>
              <a:gd name="T76" fmla="*/ 24 w 93"/>
              <a:gd name="T77" fmla="*/ 5 h 93"/>
              <a:gd name="T78" fmla="*/ 15 w 93"/>
              <a:gd name="T79" fmla="*/ 46 h 93"/>
              <a:gd name="T80" fmla="*/ 24 w 93"/>
              <a:gd name="T81" fmla="*/ 87 h 93"/>
              <a:gd name="T82" fmla="*/ 17 w 93"/>
              <a:gd name="T83" fmla="*/ 82 h 93"/>
              <a:gd name="T84" fmla="*/ 18 w 93"/>
              <a:gd name="T85" fmla="*/ 70 h 93"/>
              <a:gd name="T86" fmla="*/ 6 w 93"/>
              <a:gd name="T87" fmla="*/ 69 h 93"/>
              <a:gd name="T88" fmla="*/ 11 w 93"/>
              <a:gd name="T89" fmla="*/ 59 h 93"/>
              <a:gd name="T90" fmla="*/ 0 w 93"/>
              <a:gd name="T91" fmla="*/ 53 h 93"/>
              <a:gd name="T92" fmla="*/ 0 w 93"/>
              <a:gd name="T93" fmla="*/ 39 h 93"/>
              <a:gd name="T94" fmla="*/ 11 w 93"/>
              <a:gd name="T95" fmla="*/ 34 h 93"/>
              <a:gd name="T96" fmla="*/ 6 w 93"/>
              <a:gd name="T97" fmla="*/ 23 h 93"/>
              <a:gd name="T98" fmla="*/ 18 w 93"/>
              <a:gd name="T99" fmla="*/ 22 h 93"/>
              <a:gd name="T100" fmla="*/ 17 w 93"/>
              <a:gd name="T101" fmla="*/ 10 h 93"/>
              <a:gd name="T102" fmla="*/ 24 w 93"/>
              <a:gd name="T103" fmla="*/ 5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" h="93">
                <a:moveTo>
                  <a:pt x="68" y="87"/>
                </a:moveTo>
                <a:cubicBezTo>
                  <a:pt x="68" y="55"/>
                  <a:pt x="68" y="55"/>
                  <a:pt x="68" y="55"/>
                </a:cubicBezTo>
                <a:cubicBezTo>
                  <a:pt x="74" y="55"/>
                  <a:pt x="78" y="51"/>
                  <a:pt x="78" y="46"/>
                </a:cubicBezTo>
                <a:cubicBezTo>
                  <a:pt x="78" y="41"/>
                  <a:pt x="74" y="37"/>
                  <a:pt x="68" y="37"/>
                </a:cubicBezTo>
                <a:cubicBezTo>
                  <a:pt x="68" y="5"/>
                  <a:pt x="68" y="5"/>
                  <a:pt x="68" y="5"/>
                </a:cubicBezTo>
                <a:cubicBezTo>
                  <a:pt x="69" y="5"/>
                  <a:pt x="69" y="6"/>
                  <a:pt x="69" y="6"/>
                </a:cubicBezTo>
                <a:cubicBezTo>
                  <a:pt x="72" y="7"/>
                  <a:pt x="73" y="8"/>
                  <a:pt x="75" y="10"/>
                </a:cubicBezTo>
                <a:cubicBezTo>
                  <a:pt x="71" y="18"/>
                  <a:pt x="71" y="18"/>
                  <a:pt x="71" y="18"/>
                </a:cubicBezTo>
                <a:cubicBezTo>
                  <a:pt x="72" y="19"/>
                  <a:pt x="74" y="20"/>
                  <a:pt x="75" y="22"/>
                </a:cubicBezTo>
                <a:cubicBezTo>
                  <a:pt x="83" y="17"/>
                  <a:pt x="83" y="17"/>
                  <a:pt x="83" y="17"/>
                </a:cubicBezTo>
                <a:cubicBezTo>
                  <a:pt x="84" y="19"/>
                  <a:pt x="85" y="21"/>
                  <a:pt x="86" y="23"/>
                </a:cubicBezTo>
                <a:cubicBezTo>
                  <a:pt x="88" y="25"/>
                  <a:pt x="89" y="27"/>
                  <a:pt x="89" y="29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5"/>
                  <a:pt x="83" y="37"/>
                  <a:pt x="83" y="39"/>
                </a:cubicBezTo>
                <a:cubicBezTo>
                  <a:pt x="92" y="39"/>
                  <a:pt x="92" y="39"/>
                  <a:pt x="92" y="39"/>
                </a:cubicBezTo>
                <a:cubicBezTo>
                  <a:pt x="93" y="41"/>
                  <a:pt x="93" y="44"/>
                  <a:pt x="93" y="46"/>
                </a:cubicBezTo>
                <a:cubicBezTo>
                  <a:pt x="93" y="48"/>
                  <a:pt x="93" y="51"/>
                  <a:pt x="92" y="53"/>
                </a:cubicBezTo>
                <a:cubicBezTo>
                  <a:pt x="83" y="53"/>
                  <a:pt x="83" y="53"/>
                  <a:pt x="83" y="53"/>
                </a:cubicBezTo>
                <a:cubicBezTo>
                  <a:pt x="83" y="55"/>
                  <a:pt x="82" y="57"/>
                  <a:pt x="82" y="59"/>
                </a:cubicBezTo>
                <a:cubicBezTo>
                  <a:pt x="89" y="63"/>
                  <a:pt x="89" y="63"/>
                  <a:pt x="89" y="63"/>
                </a:cubicBezTo>
                <a:cubicBezTo>
                  <a:pt x="89" y="65"/>
                  <a:pt x="88" y="67"/>
                  <a:pt x="86" y="69"/>
                </a:cubicBezTo>
                <a:cubicBezTo>
                  <a:pt x="85" y="71"/>
                  <a:pt x="84" y="73"/>
                  <a:pt x="83" y="75"/>
                </a:cubicBezTo>
                <a:cubicBezTo>
                  <a:pt x="75" y="70"/>
                  <a:pt x="75" y="70"/>
                  <a:pt x="75" y="70"/>
                </a:cubicBezTo>
                <a:cubicBezTo>
                  <a:pt x="74" y="72"/>
                  <a:pt x="72" y="73"/>
                  <a:pt x="71" y="75"/>
                </a:cubicBezTo>
                <a:cubicBezTo>
                  <a:pt x="75" y="82"/>
                  <a:pt x="75" y="82"/>
                  <a:pt x="75" y="82"/>
                </a:cubicBezTo>
                <a:cubicBezTo>
                  <a:pt x="73" y="84"/>
                  <a:pt x="72" y="85"/>
                  <a:pt x="69" y="86"/>
                </a:cubicBezTo>
                <a:cubicBezTo>
                  <a:pt x="69" y="86"/>
                  <a:pt x="69" y="87"/>
                  <a:pt x="68" y="87"/>
                </a:cubicBezTo>
                <a:close/>
                <a:moveTo>
                  <a:pt x="46" y="40"/>
                </a:moveTo>
                <a:cubicBezTo>
                  <a:pt x="50" y="40"/>
                  <a:pt x="52" y="43"/>
                  <a:pt x="52" y="46"/>
                </a:cubicBezTo>
                <a:cubicBezTo>
                  <a:pt x="52" y="49"/>
                  <a:pt x="50" y="52"/>
                  <a:pt x="46" y="52"/>
                </a:cubicBezTo>
                <a:cubicBezTo>
                  <a:pt x="46" y="59"/>
                  <a:pt x="46" y="59"/>
                  <a:pt x="46" y="59"/>
                </a:cubicBezTo>
                <a:cubicBezTo>
                  <a:pt x="51" y="59"/>
                  <a:pt x="56" y="63"/>
                  <a:pt x="56" y="68"/>
                </a:cubicBezTo>
                <a:cubicBezTo>
                  <a:pt x="56" y="73"/>
                  <a:pt x="51" y="77"/>
                  <a:pt x="46" y="77"/>
                </a:cubicBezTo>
                <a:cubicBezTo>
                  <a:pt x="46" y="93"/>
                  <a:pt x="46" y="93"/>
                  <a:pt x="46" y="93"/>
                </a:cubicBezTo>
                <a:cubicBezTo>
                  <a:pt x="49" y="93"/>
                  <a:pt x="51" y="92"/>
                  <a:pt x="53" y="92"/>
                </a:cubicBezTo>
                <a:cubicBezTo>
                  <a:pt x="53" y="83"/>
                  <a:pt x="53" y="83"/>
                  <a:pt x="53" y="83"/>
                </a:cubicBezTo>
                <a:cubicBezTo>
                  <a:pt x="55" y="83"/>
                  <a:pt x="57" y="82"/>
                  <a:pt x="59" y="81"/>
                </a:cubicBezTo>
                <a:cubicBezTo>
                  <a:pt x="63" y="89"/>
                  <a:pt x="63" y="89"/>
                  <a:pt x="63" y="89"/>
                </a:cubicBezTo>
                <a:cubicBezTo>
                  <a:pt x="65" y="89"/>
                  <a:pt x="67" y="88"/>
                  <a:pt x="68" y="87"/>
                </a:cubicBezTo>
                <a:cubicBezTo>
                  <a:pt x="68" y="55"/>
                  <a:pt x="68" y="55"/>
                  <a:pt x="68" y="55"/>
                </a:cubicBezTo>
                <a:cubicBezTo>
                  <a:pt x="63" y="55"/>
                  <a:pt x="59" y="51"/>
                  <a:pt x="59" y="46"/>
                </a:cubicBezTo>
                <a:cubicBezTo>
                  <a:pt x="59" y="41"/>
                  <a:pt x="63" y="37"/>
                  <a:pt x="68" y="37"/>
                </a:cubicBezTo>
                <a:cubicBezTo>
                  <a:pt x="68" y="5"/>
                  <a:pt x="68" y="5"/>
                  <a:pt x="68" y="5"/>
                </a:cubicBezTo>
                <a:cubicBezTo>
                  <a:pt x="67" y="4"/>
                  <a:pt x="65" y="4"/>
                  <a:pt x="63" y="3"/>
                </a:cubicBezTo>
                <a:cubicBezTo>
                  <a:pt x="59" y="11"/>
                  <a:pt x="59" y="11"/>
                  <a:pt x="59" y="11"/>
                </a:cubicBezTo>
                <a:cubicBezTo>
                  <a:pt x="57" y="10"/>
                  <a:pt x="55" y="10"/>
                  <a:pt x="53" y="9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0"/>
                  <a:pt x="49" y="0"/>
                  <a:pt x="46" y="0"/>
                </a:cubicBezTo>
                <a:cubicBezTo>
                  <a:pt x="46" y="15"/>
                  <a:pt x="46" y="15"/>
                  <a:pt x="46" y="15"/>
                </a:cubicBezTo>
                <a:cubicBezTo>
                  <a:pt x="51" y="15"/>
                  <a:pt x="56" y="19"/>
                  <a:pt x="56" y="24"/>
                </a:cubicBezTo>
                <a:cubicBezTo>
                  <a:pt x="56" y="29"/>
                  <a:pt x="51" y="33"/>
                  <a:pt x="46" y="33"/>
                </a:cubicBezTo>
                <a:lnTo>
                  <a:pt x="46" y="40"/>
                </a:lnTo>
                <a:close/>
                <a:moveTo>
                  <a:pt x="46" y="52"/>
                </a:moveTo>
                <a:cubicBezTo>
                  <a:pt x="43" y="52"/>
                  <a:pt x="40" y="49"/>
                  <a:pt x="40" y="46"/>
                </a:cubicBezTo>
                <a:cubicBezTo>
                  <a:pt x="40" y="43"/>
                  <a:pt x="43" y="40"/>
                  <a:pt x="46" y="40"/>
                </a:cubicBezTo>
                <a:cubicBezTo>
                  <a:pt x="46" y="33"/>
                  <a:pt x="46" y="33"/>
                  <a:pt x="46" y="33"/>
                </a:cubicBezTo>
                <a:cubicBezTo>
                  <a:pt x="41" y="33"/>
                  <a:pt x="37" y="29"/>
                  <a:pt x="37" y="24"/>
                </a:cubicBezTo>
                <a:cubicBezTo>
                  <a:pt x="37" y="19"/>
                  <a:pt x="41" y="15"/>
                  <a:pt x="46" y="15"/>
                </a:cubicBezTo>
                <a:cubicBezTo>
                  <a:pt x="46" y="0"/>
                  <a:pt x="46" y="0"/>
                  <a:pt x="46" y="0"/>
                </a:cubicBezTo>
                <a:cubicBezTo>
                  <a:pt x="44" y="0"/>
                  <a:pt x="42" y="0"/>
                  <a:pt x="39" y="0"/>
                </a:cubicBezTo>
                <a:cubicBezTo>
                  <a:pt x="39" y="9"/>
                  <a:pt x="39" y="9"/>
                  <a:pt x="39" y="9"/>
                </a:cubicBezTo>
                <a:cubicBezTo>
                  <a:pt x="37" y="10"/>
                  <a:pt x="36" y="10"/>
                  <a:pt x="34" y="11"/>
                </a:cubicBezTo>
                <a:cubicBezTo>
                  <a:pt x="29" y="3"/>
                  <a:pt x="29" y="3"/>
                  <a:pt x="29" y="3"/>
                </a:cubicBezTo>
                <a:cubicBezTo>
                  <a:pt x="28" y="4"/>
                  <a:pt x="26" y="4"/>
                  <a:pt x="24" y="5"/>
                </a:cubicBezTo>
                <a:cubicBezTo>
                  <a:pt x="24" y="37"/>
                  <a:pt x="24" y="37"/>
                  <a:pt x="24" y="37"/>
                </a:cubicBezTo>
                <a:cubicBezTo>
                  <a:pt x="29" y="37"/>
                  <a:pt x="33" y="41"/>
                  <a:pt x="33" y="46"/>
                </a:cubicBezTo>
                <a:cubicBezTo>
                  <a:pt x="33" y="51"/>
                  <a:pt x="29" y="55"/>
                  <a:pt x="24" y="55"/>
                </a:cubicBezTo>
                <a:cubicBezTo>
                  <a:pt x="24" y="87"/>
                  <a:pt x="24" y="87"/>
                  <a:pt x="24" y="87"/>
                </a:cubicBezTo>
                <a:cubicBezTo>
                  <a:pt x="26" y="88"/>
                  <a:pt x="28" y="89"/>
                  <a:pt x="29" y="89"/>
                </a:cubicBezTo>
                <a:cubicBezTo>
                  <a:pt x="34" y="81"/>
                  <a:pt x="34" y="81"/>
                  <a:pt x="34" y="81"/>
                </a:cubicBezTo>
                <a:cubicBezTo>
                  <a:pt x="36" y="82"/>
                  <a:pt x="37" y="83"/>
                  <a:pt x="39" y="83"/>
                </a:cubicBezTo>
                <a:cubicBezTo>
                  <a:pt x="39" y="92"/>
                  <a:pt x="39" y="92"/>
                  <a:pt x="39" y="92"/>
                </a:cubicBezTo>
                <a:cubicBezTo>
                  <a:pt x="42" y="92"/>
                  <a:pt x="44" y="93"/>
                  <a:pt x="46" y="93"/>
                </a:cubicBezTo>
                <a:cubicBezTo>
                  <a:pt x="46" y="77"/>
                  <a:pt x="46" y="77"/>
                  <a:pt x="46" y="77"/>
                </a:cubicBezTo>
                <a:cubicBezTo>
                  <a:pt x="41" y="77"/>
                  <a:pt x="37" y="73"/>
                  <a:pt x="37" y="68"/>
                </a:cubicBezTo>
                <a:cubicBezTo>
                  <a:pt x="37" y="63"/>
                  <a:pt x="41" y="59"/>
                  <a:pt x="46" y="59"/>
                </a:cubicBezTo>
                <a:lnTo>
                  <a:pt x="46" y="52"/>
                </a:lnTo>
                <a:close/>
                <a:moveTo>
                  <a:pt x="24" y="5"/>
                </a:moveTo>
                <a:cubicBezTo>
                  <a:pt x="24" y="37"/>
                  <a:pt x="24" y="37"/>
                  <a:pt x="24" y="37"/>
                </a:cubicBezTo>
                <a:cubicBezTo>
                  <a:pt x="19" y="37"/>
                  <a:pt x="15" y="41"/>
                  <a:pt x="15" y="46"/>
                </a:cubicBezTo>
                <a:cubicBezTo>
                  <a:pt x="15" y="51"/>
                  <a:pt x="19" y="55"/>
                  <a:pt x="24" y="55"/>
                </a:cubicBezTo>
                <a:cubicBezTo>
                  <a:pt x="24" y="87"/>
                  <a:pt x="24" y="87"/>
                  <a:pt x="24" y="87"/>
                </a:cubicBezTo>
                <a:cubicBezTo>
                  <a:pt x="24" y="87"/>
                  <a:pt x="23" y="86"/>
                  <a:pt x="23" y="86"/>
                </a:cubicBezTo>
                <a:cubicBezTo>
                  <a:pt x="21" y="85"/>
                  <a:pt x="19" y="84"/>
                  <a:pt x="17" y="82"/>
                </a:cubicBezTo>
                <a:cubicBezTo>
                  <a:pt x="22" y="75"/>
                  <a:pt x="22" y="75"/>
                  <a:pt x="22" y="75"/>
                </a:cubicBezTo>
                <a:cubicBezTo>
                  <a:pt x="20" y="73"/>
                  <a:pt x="19" y="72"/>
                  <a:pt x="18" y="70"/>
                </a:cubicBezTo>
                <a:cubicBezTo>
                  <a:pt x="10" y="75"/>
                  <a:pt x="10" y="75"/>
                  <a:pt x="10" y="75"/>
                </a:cubicBezTo>
                <a:cubicBezTo>
                  <a:pt x="9" y="73"/>
                  <a:pt x="7" y="71"/>
                  <a:pt x="6" y="69"/>
                </a:cubicBezTo>
                <a:cubicBezTo>
                  <a:pt x="5" y="67"/>
                  <a:pt x="4" y="65"/>
                  <a:pt x="3" y="63"/>
                </a:cubicBezTo>
                <a:cubicBezTo>
                  <a:pt x="11" y="59"/>
                  <a:pt x="11" y="59"/>
                  <a:pt x="11" y="59"/>
                </a:cubicBezTo>
                <a:cubicBezTo>
                  <a:pt x="10" y="57"/>
                  <a:pt x="10" y="55"/>
                  <a:pt x="9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1"/>
                  <a:pt x="0" y="48"/>
                  <a:pt x="0" y="46"/>
                </a:cubicBezTo>
                <a:cubicBezTo>
                  <a:pt x="0" y="44"/>
                  <a:pt x="0" y="41"/>
                  <a:pt x="0" y="39"/>
                </a:cubicBezTo>
                <a:cubicBezTo>
                  <a:pt x="9" y="39"/>
                  <a:pt x="9" y="39"/>
                  <a:pt x="9" y="39"/>
                </a:cubicBezTo>
                <a:cubicBezTo>
                  <a:pt x="10" y="37"/>
                  <a:pt x="10" y="35"/>
                  <a:pt x="11" y="34"/>
                </a:cubicBezTo>
                <a:cubicBezTo>
                  <a:pt x="3" y="29"/>
                  <a:pt x="3" y="29"/>
                  <a:pt x="3" y="29"/>
                </a:cubicBezTo>
                <a:cubicBezTo>
                  <a:pt x="4" y="27"/>
                  <a:pt x="5" y="25"/>
                  <a:pt x="6" y="23"/>
                </a:cubicBezTo>
                <a:cubicBezTo>
                  <a:pt x="7" y="21"/>
                  <a:pt x="9" y="19"/>
                  <a:pt x="10" y="17"/>
                </a:cubicBezTo>
                <a:cubicBezTo>
                  <a:pt x="18" y="22"/>
                  <a:pt x="18" y="22"/>
                  <a:pt x="18" y="22"/>
                </a:cubicBezTo>
                <a:cubicBezTo>
                  <a:pt x="19" y="20"/>
                  <a:pt x="20" y="19"/>
                  <a:pt x="22" y="18"/>
                </a:cubicBezTo>
                <a:cubicBezTo>
                  <a:pt x="17" y="10"/>
                  <a:pt x="17" y="10"/>
                  <a:pt x="17" y="10"/>
                </a:cubicBezTo>
                <a:cubicBezTo>
                  <a:pt x="19" y="8"/>
                  <a:pt x="21" y="7"/>
                  <a:pt x="23" y="6"/>
                </a:cubicBezTo>
                <a:cubicBezTo>
                  <a:pt x="23" y="6"/>
                  <a:pt x="24" y="5"/>
                  <a:pt x="24" y="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69" name="Freeform 24"/>
          <p:cNvSpPr>
            <a:spLocks noEditPoints="1"/>
          </p:cNvSpPr>
          <p:nvPr/>
        </p:nvSpPr>
        <p:spPr bwMode="auto">
          <a:xfrm>
            <a:off x="10027837" y="3187096"/>
            <a:ext cx="411549" cy="415750"/>
          </a:xfrm>
          <a:custGeom>
            <a:avLst/>
            <a:gdLst>
              <a:gd name="T0" fmla="*/ 45 w 60"/>
              <a:gd name="T1" fmla="*/ 41 h 61"/>
              <a:gd name="T2" fmla="*/ 45 w 60"/>
              <a:gd name="T3" fmla="*/ 29 h 61"/>
              <a:gd name="T4" fmla="*/ 50 w 60"/>
              <a:gd name="T5" fmla="*/ 17 h 61"/>
              <a:gd name="T6" fmla="*/ 50 w 60"/>
              <a:gd name="T7" fmla="*/ 12 h 61"/>
              <a:gd name="T8" fmla="*/ 56 w 60"/>
              <a:gd name="T9" fmla="*/ 23 h 61"/>
              <a:gd name="T10" fmla="*/ 57 w 60"/>
              <a:gd name="T11" fmla="*/ 32 h 61"/>
              <a:gd name="T12" fmla="*/ 58 w 60"/>
              <a:gd name="T13" fmla="*/ 43 h 61"/>
              <a:gd name="T14" fmla="*/ 47 w 60"/>
              <a:gd name="T15" fmla="*/ 56 h 61"/>
              <a:gd name="T16" fmla="*/ 39 w 60"/>
              <a:gd name="T17" fmla="*/ 60 h 61"/>
              <a:gd name="T18" fmla="*/ 43 w 60"/>
              <a:gd name="T19" fmla="*/ 50 h 61"/>
              <a:gd name="T20" fmla="*/ 42 w 60"/>
              <a:gd name="T21" fmla="*/ 6 h 61"/>
              <a:gd name="T22" fmla="*/ 39 w 60"/>
              <a:gd name="T23" fmla="*/ 18 h 61"/>
              <a:gd name="T24" fmla="*/ 45 w 60"/>
              <a:gd name="T25" fmla="*/ 20 h 61"/>
              <a:gd name="T26" fmla="*/ 45 w 60"/>
              <a:gd name="T27" fmla="*/ 29 h 61"/>
              <a:gd name="T28" fmla="*/ 45 w 60"/>
              <a:gd name="T29" fmla="*/ 38 h 61"/>
              <a:gd name="T30" fmla="*/ 39 w 60"/>
              <a:gd name="T31" fmla="*/ 60 h 61"/>
              <a:gd name="T32" fmla="*/ 39 w 60"/>
              <a:gd name="T33" fmla="*/ 60 h 61"/>
              <a:gd name="T34" fmla="*/ 36 w 60"/>
              <a:gd name="T35" fmla="*/ 7 h 61"/>
              <a:gd name="T36" fmla="*/ 36 w 60"/>
              <a:gd name="T37" fmla="*/ 17 h 61"/>
              <a:gd name="T38" fmla="*/ 37 w 60"/>
              <a:gd name="T39" fmla="*/ 29 h 61"/>
              <a:gd name="T40" fmla="*/ 39 w 60"/>
              <a:gd name="T41" fmla="*/ 34 h 61"/>
              <a:gd name="T42" fmla="*/ 39 w 60"/>
              <a:gd name="T43" fmla="*/ 43 h 61"/>
              <a:gd name="T44" fmla="*/ 36 w 60"/>
              <a:gd name="T45" fmla="*/ 57 h 61"/>
              <a:gd name="T46" fmla="*/ 30 w 60"/>
              <a:gd name="T47" fmla="*/ 35 h 61"/>
              <a:gd name="T48" fmla="*/ 33 w 60"/>
              <a:gd name="T49" fmla="*/ 4 h 61"/>
              <a:gd name="T50" fmla="*/ 31 w 60"/>
              <a:gd name="T51" fmla="*/ 23 h 61"/>
              <a:gd name="T52" fmla="*/ 36 w 60"/>
              <a:gd name="T53" fmla="*/ 26 h 61"/>
              <a:gd name="T54" fmla="*/ 36 w 60"/>
              <a:gd name="T55" fmla="*/ 38 h 61"/>
              <a:gd name="T56" fmla="*/ 36 w 60"/>
              <a:gd name="T57" fmla="*/ 54 h 61"/>
              <a:gd name="T58" fmla="*/ 24 w 60"/>
              <a:gd name="T59" fmla="*/ 57 h 61"/>
              <a:gd name="T60" fmla="*/ 28 w 60"/>
              <a:gd name="T61" fmla="*/ 37 h 61"/>
              <a:gd name="T62" fmla="*/ 24 w 60"/>
              <a:gd name="T63" fmla="*/ 36 h 61"/>
              <a:gd name="T64" fmla="*/ 24 w 60"/>
              <a:gd name="T65" fmla="*/ 17 h 61"/>
              <a:gd name="T66" fmla="*/ 24 w 60"/>
              <a:gd name="T67" fmla="*/ 4 h 61"/>
              <a:gd name="T68" fmla="*/ 30 w 60"/>
              <a:gd name="T69" fmla="*/ 26 h 61"/>
              <a:gd name="T70" fmla="*/ 23 w 60"/>
              <a:gd name="T71" fmla="*/ 60 h 61"/>
              <a:gd name="T72" fmla="*/ 21 w 60"/>
              <a:gd name="T73" fmla="*/ 1 h 61"/>
              <a:gd name="T74" fmla="*/ 21 w 60"/>
              <a:gd name="T75" fmla="*/ 1 h 61"/>
              <a:gd name="T76" fmla="*/ 24 w 60"/>
              <a:gd name="T77" fmla="*/ 17 h 61"/>
              <a:gd name="T78" fmla="*/ 23 w 60"/>
              <a:gd name="T79" fmla="*/ 33 h 61"/>
              <a:gd name="T80" fmla="*/ 23 w 60"/>
              <a:gd name="T81" fmla="*/ 28 h 61"/>
              <a:gd name="T82" fmla="*/ 24 w 60"/>
              <a:gd name="T83" fmla="*/ 44 h 61"/>
              <a:gd name="T84" fmla="*/ 16 w 60"/>
              <a:gd name="T85" fmla="*/ 58 h 61"/>
              <a:gd name="T86" fmla="*/ 17 w 60"/>
              <a:gd name="T87" fmla="*/ 50 h 61"/>
              <a:gd name="T88" fmla="*/ 21 w 60"/>
              <a:gd name="T89" fmla="*/ 60 h 61"/>
              <a:gd name="T90" fmla="*/ 21 w 60"/>
              <a:gd name="T91" fmla="*/ 1 h 61"/>
              <a:gd name="T92" fmla="*/ 17 w 60"/>
              <a:gd name="T93" fmla="*/ 11 h 61"/>
              <a:gd name="T94" fmla="*/ 15 w 60"/>
              <a:gd name="T95" fmla="*/ 23 h 61"/>
              <a:gd name="T96" fmla="*/ 15 w 60"/>
              <a:gd name="T97" fmla="*/ 32 h 61"/>
              <a:gd name="T98" fmla="*/ 15 w 60"/>
              <a:gd name="T99" fmla="*/ 41 h 61"/>
              <a:gd name="T100" fmla="*/ 8 w 60"/>
              <a:gd name="T101" fmla="*/ 52 h 61"/>
              <a:gd name="T102" fmla="*/ 5 w 60"/>
              <a:gd name="T103" fmla="*/ 41 h 61"/>
              <a:gd name="T104" fmla="*/ 3 w 60"/>
              <a:gd name="T105" fmla="*/ 30 h 61"/>
              <a:gd name="T106" fmla="*/ 5 w 60"/>
              <a:gd name="T107" fmla="*/ 20 h 61"/>
              <a:gd name="T108" fmla="*/ 8 w 60"/>
              <a:gd name="T109" fmla="*/ 9 h 61"/>
              <a:gd name="T110" fmla="*/ 15 w 60"/>
              <a:gd name="T111" fmla="*/ 20 h 61"/>
              <a:gd name="T112" fmla="*/ 15 w 60"/>
              <a:gd name="T113" fmla="*/ 32 h 61"/>
              <a:gd name="T114" fmla="*/ 10 w 60"/>
              <a:gd name="T115" fmla="*/ 44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0" h="61">
                <a:moveTo>
                  <a:pt x="47" y="56"/>
                </a:moveTo>
                <a:cubicBezTo>
                  <a:pt x="45" y="54"/>
                  <a:pt x="45" y="54"/>
                  <a:pt x="45" y="54"/>
                </a:cubicBezTo>
                <a:cubicBezTo>
                  <a:pt x="45" y="49"/>
                  <a:pt x="45" y="49"/>
                  <a:pt x="45" y="49"/>
                </a:cubicBezTo>
                <a:cubicBezTo>
                  <a:pt x="47" y="47"/>
                  <a:pt x="49" y="46"/>
                  <a:pt x="50" y="44"/>
                </a:cubicBezTo>
                <a:cubicBezTo>
                  <a:pt x="45" y="41"/>
                  <a:pt x="45" y="41"/>
                  <a:pt x="45" y="41"/>
                </a:cubicBezTo>
                <a:cubicBezTo>
                  <a:pt x="45" y="38"/>
                  <a:pt x="45" y="38"/>
                  <a:pt x="45" y="38"/>
                </a:cubicBezTo>
                <a:cubicBezTo>
                  <a:pt x="51" y="41"/>
                  <a:pt x="51" y="41"/>
                  <a:pt x="51" y="41"/>
                </a:cubicBezTo>
                <a:cubicBezTo>
                  <a:pt x="53" y="38"/>
                  <a:pt x="54" y="35"/>
                  <a:pt x="54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29"/>
                  <a:pt x="45" y="29"/>
                  <a:pt x="45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26"/>
                  <a:pt x="53" y="23"/>
                  <a:pt x="51" y="20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0"/>
                  <a:pt x="45" y="20"/>
                  <a:pt x="45" y="20"/>
                </a:cubicBezTo>
                <a:cubicBezTo>
                  <a:pt x="50" y="17"/>
                  <a:pt x="50" y="17"/>
                  <a:pt x="50" y="17"/>
                </a:cubicBezTo>
                <a:cubicBezTo>
                  <a:pt x="49" y="15"/>
                  <a:pt x="47" y="14"/>
                  <a:pt x="45" y="12"/>
                </a:cubicBezTo>
                <a:cubicBezTo>
                  <a:pt x="45" y="7"/>
                  <a:pt x="45" y="7"/>
                  <a:pt x="45" y="7"/>
                </a:cubicBezTo>
                <a:cubicBezTo>
                  <a:pt x="47" y="5"/>
                  <a:pt x="47" y="5"/>
                  <a:pt x="47" y="5"/>
                </a:cubicBezTo>
                <a:cubicBezTo>
                  <a:pt x="49" y="6"/>
                  <a:pt x="51" y="8"/>
                  <a:pt x="52" y="9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3"/>
                  <a:pt x="51" y="13"/>
                  <a:pt x="52" y="14"/>
                </a:cubicBezTo>
                <a:cubicBezTo>
                  <a:pt x="55" y="12"/>
                  <a:pt x="55" y="12"/>
                  <a:pt x="55" y="12"/>
                </a:cubicBezTo>
                <a:cubicBezTo>
                  <a:pt x="56" y="14"/>
                  <a:pt x="57" y="16"/>
                  <a:pt x="58" y="18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21"/>
                  <a:pt x="56" y="22"/>
                  <a:pt x="56" y="23"/>
                </a:cubicBezTo>
                <a:cubicBezTo>
                  <a:pt x="59" y="22"/>
                  <a:pt x="59" y="22"/>
                  <a:pt x="59" y="22"/>
                </a:cubicBezTo>
                <a:cubicBezTo>
                  <a:pt x="60" y="24"/>
                  <a:pt x="60" y="26"/>
                  <a:pt x="60" y="29"/>
                </a:cubicBezTo>
                <a:cubicBezTo>
                  <a:pt x="57" y="29"/>
                  <a:pt x="57" y="29"/>
                  <a:pt x="57" y="29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1"/>
                  <a:pt x="57" y="31"/>
                  <a:pt x="57" y="32"/>
                </a:cubicBezTo>
                <a:cubicBezTo>
                  <a:pt x="60" y="32"/>
                  <a:pt x="60" y="32"/>
                  <a:pt x="60" y="32"/>
                </a:cubicBezTo>
                <a:cubicBezTo>
                  <a:pt x="60" y="35"/>
                  <a:pt x="60" y="37"/>
                  <a:pt x="59" y="39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9"/>
                  <a:pt x="55" y="40"/>
                  <a:pt x="55" y="41"/>
                </a:cubicBezTo>
                <a:cubicBezTo>
                  <a:pt x="58" y="43"/>
                  <a:pt x="58" y="43"/>
                  <a:pt x="58" y="43"/>
                </a:cubicBezTo>
                <a:cubicBezTo>
                  <a:pt x="57" y="45"/>
                  <a:pt x="56" y="47"/>
                  <a:pt x="55" y="49"/>
                </a:cubicBezTo>
                <a:cubicBezTo>
                  <a:pt x="52" y="47"/>
                  <a:pt x="52" y="47"/>
                  <a:pt x="52" y="47"/>
                </a:cubicBezTo>
                <a:cubicBezTo>
                  <a:pt x="51" y="48"/>
                  <a:pt x="50" y="48"/>
                  <a:pt x="50" y="49"/>
                </a:cubicBezTo>
                <a:cubicBezTo>
                  <a:pt x="52" y="52"/>
                  <a:pt x="52" y="52"/>
                  <a:pt x="52" y="52"/>
                </a:cubicBezTo>
                <a:cubicBezTo>
                  <a:pt x="51" y="53"/>
                  <a:pt x="49" y="55"/>
                  <a:pt x="47" y="56"/>
                </a:cubicBezTo>
                <a:close/>
                <a:moveTo>
                  <a:pt x="45" y="54"/>
                </a:moveTo>
                <a:cubicBezTo>
                  <a:pt x="45" y="53"/>
                  <a:pt x="45" y="53"/>
                  <a:pt x="45" y="53"/>
                </a:cubicBezTo>
                <a:cubicBezTo>
                  <a:pt x="44" y="54"/>
                  <a:pt x="43" y="54"/>
                  <a:pt x="42" y="55"/>
                </a:cubicBezTo>
                <a:cubicBezTo>
                  <a:pt x="44" y="58"/>
                  <a:pt x="44" y="58"/>
                  <a:pt x="44" y="58"/>
                </a:cubicBezTo>
                <a:cubicBezTo>
                  <a:pt x="42" y="59"/>
                  <a:pt x="40" y="59"/>
                  <a:pt x="39" y="60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2"/>
                  <a:pt x="40" y="52"/>
                  <a:pt x="41" y="52"/>
                </a:cubicBezTo>
                <a:cubicBezTo>
                  <a:pt x="39" y="49"/>
                  <a:pt x="39" y="49"/>
                  <a:pt x="39" y="49"/>
                </a:cubicBezTo>
                <a:cubicBezTo>
                  <a:pt x="39" y="43"/>
                  <a:pt x="39" y="43"/>
                  <a:pt x="39" y="43"/>
                </a:cubicBezTo>
                <a:cubicBezTo>
                  <a:pt x="43" y="50"/>
                  <a:pt x="43" y="50"/>
                  <a:pt x="43" y="50"/>
                </a:cubicBezTo>
                <a:cubicBezTo>
                  <a:pt x="44" y="50"/>
                  <a:pt x="45" y="49"/>
                  <a:pt x="45" y="49"/>
                </a:cubicBezTo>
                <a:cubicBezTo>
                  <a:pt x="45" y="54"/>
                  <a:pt x="45" y="54"/>
                  <a:pt x="45" y="54"/>
                </a:cubicBezTo>
                <a:close/>
                <a:moveTo>
                  <a:pt x="39" y="1"/>
                </a:moveTo>
                <a:cubicBezTo>
                  <a:pt x="40" y="2"/>
                  <a:pt x="42" y="2"/>
                  <a:pt x="44" y="3"/>
                </a:cubicBezTo>
                <a:cubicBezTo>
                  <a:pt x="42" y="6"/>
                  <a:pt x="42" y="6"/>
                  <a:pt x="42" y="6"/>
                </a:cubicBezTo>
                <a:cubicBezTo>
                  <a:pt x="43" y="7"/>
                  <a:pt x="44" y="7"/>
                  <a:pt x="45" y="8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12"/>
                  <a:pt x="45" y="12"/>
                  <a:pt x="45" y="12"/>
                </a:cubicBezTo>
                <a:cubicBezTo>
                  <a:pt x="45" y="12"/>
                  <a:pt x="44" y="11"/>
                  <a:pt x="43" y="11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2"/>
                  <a:pt x="39" y="12"/>
                  <a:pt x="39" y="12"/>
                </a:cubicBezTo>
                <a:cubicBezTo>
                  <a:pt x="41" y="9"/>
                  <a:pt x="41" y="9"/>
                  <a:pt x="41" y="9"/>
                </a:cubicBezTo>
                <a:cubicBezTo>
                  <a:pt x="40" y="9"/>
                  <a:pt x="39" y="9"/>
                  <a:pt x="39" y="8"/>
                </a:cubicBezTo>
                <a:cubicBezTo>
                  <a:pt x="39" y="1"/>
                  <a:pt x="39" y="1"/>
                  <a:pt x="39" y="1"/>
                </a:cubicBezTo>
                <a:close/>
                <a:moveTo>
                  <a:pt x="45" y="20"/>
                </a:moveTo>
                <a:cubicBezTo>
                  <a:pt x="45" y="23"/>
                  <a:pt x="45" y="23"/>
                  <a:pt x="45" y="23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4"/>
                  <a:pt x="39" y="24"/>
                  <a:pt x="39" y="24"/>
                </a:cubicBezTo>
                <a:cubicBezTo>
                  <a:pt x="45" y="20"/>
                  <a:pt x="45" y="20"/>
                  <a:pt x="45" y="20"/>
                </a:cubicBezTo>
                <a:close/>
                <a:moveTo>
                  <a:pt x="45" y="29"/>
                </a:moveTo>
                <a:cubicBezTo>
                  <a:pt x="45" y="32"/>
                  <a:pt x="45" y="32"/>
                  <a:pt x="45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29"/>
                  <a:pt x="39" y="29"/>
                  <a:pt x="39" y="29"/>
                </a:cubicBezTo>
                <a:cubicBezTo>
                  <a:pt x="45" y="29"/>
                  <a:pt x="45" y="29"/>
                  <a:pt x="45" y="29"/>
                </a:cubicBezTo>
                <a:close/>
                <a:moveTo>
                  <a:pt x="45" y="38"/>
                </a:moveTo>
                <a:cubicBezTo>
                  <a:pt x="45" y="41"/>
                  <a:pt x="45" y="41"/>
                  <a:pt x="45" y="41"/>
                </a:cubicBezTo>
                <a:cubicBezTo>
                  <a:pt x="39" y="37"/>
                  <a:pt x="39" y="37"/>
                  <a:pt x="39" y="37"/>
                </a:cubicBezTo>
                <a:cubicBezTo>
                  <a:pt x="39" y="34"/>
                  <a:pt x="39" y="34"/>
                  <a:pt x="39" y="34"/>
                </a:cubicBezTo>
                <a:lnTo>
                  <a:pt x="45" y="38"/>
                </a:lnTo>
                <a:close/>
                <a:moveTo>
                  <a:pt x="39" y="60"/>
                </a:moveTo>
                <a:cubicBezTo>
                  <a:pt x="38" y="60"/>
                  <a:pt x="38" y="60"/>
                  <a:pt x="37" y="60"/>
                </a:cubicBezTo>
                <a:cubicBezTo>
                  <a:pt x="36" y="57"/>
                  <a:pt x="36" y="57"/>
                  <a:pt x="36" y="57"/>
                </a:cubicBezTo>
                <a:cubicBezTo>
                  <a:pt x="36" y="54"/>
                  <a:pt x="36" y="54"/>
                  <a:pt x="36" y="54"/>
                </a:cubicBezTo>
                <a:cubicBezTo>
                  <a:pt x="37" y="53"/>
                  <a:pt x="38" y="53"/>
                  <a:pt x="39" y="53"/>
                </a:cubicBezTo>
                <a:cubicBezTo>
                  <a:pt x="39" y="60"/>
                  <a:pt x="39" y="60"/>
                  <a:pt x="39" y="60"/>
                </a:cubicBezTo>
                <a:close/>
                <a:moveTo>
                  <a:pt x="36" y="4"/>
                </a:moveTo>
                <a:cubicBezTo>
                  <a:pt x="37" y="1"/>
                  <a:pt x="37" y="1"/>
                  <a:pt x="37" y="1"/>
                </a:cubicBezTo>
                <a:cubicBezTo>
                  <a:pt x="38" y="1"/>
                  <a:pt x="38" y="1"/>
                  <a:pt x="39" y="1"/>
                </a:cubicBezTo>
                <a:cubicBezTo>
                  <a:pt x="39" y="8"/>
                  <a:pt x="39" y="8"/>
                  <a:pt x="39" y="8"/>
                </a:cubicBezTo>
                <a:cubicBezTo>
                  <a:pt x="38" y="8"/>
                  <a:pt x="37" y="8"/>
                  <a:pt x="36" y="7"/>
                </a:cubicBezTo>
                <a:cubicBezTo>
                  <a:pt x="36" y="4"/>
                  <a:pt x="36" y="4"/>
                  <a:pt x="36" y="4"/>
                </a:cubicBezTo>
                <a:close/>
                <a:moveTo>
                  <a:pt x="39" y="12"/>
                </a:moveTo>
                <a:cubicBezTo>
                  <a:pt x="39" y="18"/>
                  <a:pt x="39" y="18"/>
                  <a:pt x="39" y="18"/>
                </a:cubicBezTo>
                <a:cubicBezTo>
                  <a:pt x="36" y="23"/>
                  <a:pt x="36" y="23"/>
                  <a:pt x="36" y="23"/>
                </a:cubicBezTo>
                <a:cubicBezTo>
                  <a:pt x="36" y="17"/>
                  <a:pt x="36" y="17"/>
                  <a:pt x="36" y="17"/>
                </a:cubicBezTo>
                <a:cubicBezTo>
                  <a:pt x="39" y="12"/>
                  <a:pt x="39" y="12"/>
                  <a:pt x="39" y="12"/>
                </a:cubicBezTo>
                <a:close/>
                <a:moveTo>
                  <a:pt x="39" y="24"/>
                </a:moveTo>
                <a:cubicBezTo>
                  <a:pt x="39" y="27"/>
                  <a:pt x="39" y="27"/>
                  <a:pt x="39" y="27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7" y="29"/>
                  <a:pt x="37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32"/>
                  <a:pt x="37" y="33"/>
                  <a:pt x="37" y="33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7"/>
                  <a:pt x="39" y="37"/>
                  <a:pt x="39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25"/>
                  <a:pt x="36" y="25"/>
                  <a:pt x="36" y="25"/>
                </a:cubicBezTo>
                <a:cubicBezTo>
                  <a:pt x="39" y="24"/>
                  <a:pt x="39" y="24"/>
                  <a:pt x="39" y="24"/>
                </a:cubicBezTo>
                <a:close/>
                <a:moveTo>
                  <a:pt x="39" y="43"/>
                </a:moveTo>
                <a:cubicBezTo>
                  <a:pt x="39" y="49"/>
                  <a:pt x="39" y="49"/>
                  <a:pt x="39" y="49"/>
                </a:cubicBezTo>
                <a:cubicBezTo>
                  <a:pt x="36" y="44"/>
                  <a:pt x="36" y="44"/>
                  <a:pt x="36" y="44"/>
                </a:cubicBezTo>
                <a:cubicBezTo>
                  <a:pt x="36" y="38"/>
                  <a:pt x="36" y="38"/>
                  <a:pt x="36" y="38"/>
                </a:cubicBezTo>
                <a:lnTo>
                  <a:pt x="39" y="43"/>
                </a:lnTo>
                <a:close/>
                <a:moveTo>
                  <a:pt x="36" y="57"/>
                </a:moveTo>
                <a:cubicBezTo>
                  <a:pt x="36" y="57"/>
                  <a:pt x="36" y="57"/>
                  <a:pt x="36" y="57"/>
                </a:cubicBezTo>
                <a:cubicBezTo>
                  <a:pt x="35" y="57"/>
                  <a:pt x="34" y="57"/>
                  <a:pt x="33" y="57"/>
                </a:cubicBezTo>
                <a:cubicBezTo>
                  <a:pt x="33" y="61"/>
                  <a:pt x="33" y="61"/>
                  <a:pt x="33" y="61"/>
                </a:cubicBezTo>
                <a:cubicBezTo>
                  <a:pt x="32" y="61"/>
                  <a:pt x="31" y="61"/>
                  <a:pt x="30" y="61"/>
                </a:cubicBezTo>
                <a:cubicBezTo>
                  <a:pt x="30" y="35"/>
                  <a:pt x="30" y="35"/>
                  <a:pt x="30" y="35"/>
                </a:cubicBezTo>
                <a:cubicBezTo>
                  <a:pt x="33" y="35"/>
                  <a:pt x="35" y="33"/>
                  <a:pt x="35" y="30"/>
                </a:cubicBezTo>
                <a:cubicBezTo>
                  <a:pt x="35" y="28"/>
                  <a:pt x="33" y="26"/>
                  <a:pt x="30" y="26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0"/>
                  <a:pt x="33" y="0"/>
                </a:cubicBezTo>
                <a:cubicBezTo>
                  <a:pt x="33" y="4"/>
                  <a:pt x="33" y="4"/>
                  <a:pt x="33" y="4"/>
                </a:cubicBezTo>
                <a:cubicBezTo>
                  <a:pt x="34" y="4"/>
                  <a:pt x="35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7"/>
                  <a:pt x="36" y="7"/>
                  <a:pt x="36" y="7"/>
                </a:cubicBezTo>
                <a:cubicBezTo>
                  <a:pt x="35" y="7"/>
                  <a:pt x="33" y="7"/>
                  <a:pt x="31" y="7"/>
                </a:cubicBezTo>
                <a:cubicBezTo>
                  <a:pt x="31" y="23"/>
                  <a:pt x="31" y="23"/>
                  <a:pt x="31" y="23"/>
                </a:cubicBezTo>
                <a:cubicBezTo>
                  <a:pt x="32" y="23"/>
                  <a:pt x="32" y="23"/>
                  <a:pt x="32" y="24"/>
                </a:cubicBezTo>
                <a:cubicBezTo>
                  <a:pt x="36" y="17"/>
                  <a:pt x="36" y="17"/>
                  <a:pt x="36" y="17"/>
                </a:cubicBezTo>
                <a:cubicBezTo>
                  <a:pt x="36" y="23"/>
                  <a:pt x="36" y="23"/>
                  <a:pt x="36" y="23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6" y="26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35"/>
                  <a:pt x="36" y="35"/>
                  <a:pt x="36" y="35"/>
                </a:cubicBezTo>
                <a:cubicBezTo>
                  <a:pt x="35" y="36"/>
                  <a:pt x="35" y="36"/>
                  <a:pt x="35" y="36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44"/>
                  <a:pt x="36" y="44"/>
                  <a:pt x="36" y="44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38"/>
                  <a:pt x="32" y="38"/>
                  <a:pt x="31" y="38"/>
                </a:cubicBezTo>
                <a:cubicBezTo>
                  <a:pt x="31" y="54"/>
                  <a:pt x="31" y="54"/>
                  <a:pt x="31" y="54"/>
                </a:cubicBezTo>
                <a:cubicBezTo>
                  <a:pt x="33" y="54"/>
                  <a:pt x="35" y="54"/>
                  <a:pt x="36" y="54"/>
                </a:cubicBezTo>
                <a:lnTo>
                  <a:pt x="36" y="57"/>
                </a:lnTo>
                <a:close/>
                <a:moveTo>
                  <a:pt x="30" y="61"/>
                </a:moveTo>
                <a:cubicBezTo>
                  <a:pt x="29" y="61"/>
                  <a:pt x="28" y="61"/>
                  <a:pt x="27" y="61"/>
                </a:cubicBezTo>
                <a:cubicBezTo>
                  <a:pt x="27" y="57"/>
                  <a:pt x="27" y="57"/>
                  <a:pt x="27" y="57"/>
                </a:cubicBezTo>
                <a:cubicBezTo>
                  <a:pt x="26" y="57"/>
                  <a:pt x="25" y="57"/>
                  <a:pt x="24" y="57"/>
                </a:cubicBezTo>
                <a:cubicBezTo>
                  <a:pt x="24" y="57"/>
                  <a:pt x="24" y="57"/>
                  <a:pt x="24" y="57"/>
                </a:cubicBezTo>
                <a:cubicBezTo>
                  <a:pt x="24" y="54"/>
                  <a:pt x="24" y="54"/>
                  <a:pt x="24" y="54"/>
                </a:cubicBezTo>
                <a:cubicBezTo>
                  <a:pt x="25" y="54"/>
                  <a:pt x="27" y="54"/>
                  <a:pt x="29" y="54"/>
                </a:cubicBezTo>
                <a:cubicBezTo>
                  <a:pt x="29" y="38"/>
                  <a:pt x="29" y="38"/>
                  <a:pt x="29" y="38"/>
                </a:cubicBezTo>
                <a:cubicBezTo>
                  <a:pt x="28" y="38"/>
                  <a:pt x="28" y="38"/>
                  <a:pt x="28" y="37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38"/>
                  <a:pt x="24" y="38"/>
                  <a:pt x="24" y="38"/>
                </a:cubicBezTo>
                <a:cubicBezTo>
                  <a:pt x="25" y="36"/>
                  <a:pt x="25" y="36"/>
                  <a:pt x="25" y="36"/>
                </a:cubicBezTo>
                <a:cubicBezTo>
                  <a:pt x="25" y="36"/>
                  <a:pt x="25" y="36"/>
                  <a:pt x="24" y="35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6"/>
                  <a:pt x="24" y="26"/>
                  <a:pt x="24" y="26"/>
                </a:cubicBezTo>
                <a:cubicBezTo>
                  <a:pt x="25" y="25"/>
                  <a:pt x="25" y="25"/>
                  <a:pt x="25" y="25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17"/>
                  <a:pt x="24" y="17"/>
                  <a:pt x="24" y="17"/>
                </a:cubicBezTo>
                <a:cubicBezTo>
                  <a:pt x="28" y="24"/>
                  <a:pt x="28" y="24"/>
                  <a:pt x="28" y="24"/>
                </a:cubicBezTo>
                <a:cubicBezTo>
                  <a:pt x="28" y="23"/>
                  <a:pt x="28" y="23"/>
                  <a:pt x="29" y="23"/>
                </a:cubicBezTo>
                <a:cubicBezTo>
                  <a:pt x="29" y="7"/>
                  <a:pt x="29" y="7"/>
                  <a:pt x="29" y="7"/>
                </a:cubicBezTo>
                <a:cubicBezTo>
                  <a:pt x="27" y="7"/>
                  <a:pt x="25" y="7"/>
                  <a:pt x="24" y="7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5" y="4"/>
                  <a:pt x="26" y="4"/>
                  <a:pt x="27" y="4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29" y="0"/>
                  <a:pt x="30" y="0"/>
                </a:cubicBezTo>
                <a:cubicBezTo>
                  <a:pt x="30" y="26"/>
                  <a:pt x="30" y="26"/>
                  <a:pt x="30" y="26"/>
                </a:cubicBezTo>
                <a:cubicBezTo>
                  <a:pt x="27" y="26"/>
                  <a:pt x="25" y="28"/>
                  <a:pt x="25" y="30"/>
                </a:cubicBezTo>
                <a:cubicBezTo>
                  <a:pt x="25" y="33"/>
                  <a:pt x="27" y="35"/>
                  <a:pt x="30" y="35"/>
                </a:cubicBezTo>
                <a:lnTo>
                  <a:pt x="30" y="61"/>
                </a:lnTo>
                <a:close/>
                <a:moveTo>
                  <a:pt x="24" y="57"/>
                </a:moveTo>
                <a:cubicBezTo>
                  <a:pt x="23" y="60"/>
                  <a:pt x="23" y="60"/>
                  <a:pt x="23" y="60"/>
                </a:cubicBezTo>
                <a:cubicBezTo>
                  <a:pt x="22" y="60"/>
                  <a:pt x="22" y="60"/>
                  <a:pt x="21" y="60"/>
                </a:cubicBezTo>
                <a:cubicBezTo>
                  <a:pt x="21" y="53"/>
                  <a:pt x="21" y="53"/>
                  <a:pt x="21" y="53"/>
                </a:cubicBezTo>
                <a:cubicBezTo>
                  <a:pt x="22" y="53"/>
                  <a:pt x="23" y="53"/>
                  <a:pt x="24" y="54"/>
                </a:cubicBezTo>
                <a:cubicBezTo>
                  <a:pt x="24" y="57"/>
                  <a:pt x="24" y="57"/>
                  <a:pt x="24" y="57"/>
                </a:cubicBezTo>
                <a:close/>
                <a:moveTo>
                  <a:pt x="21" y="1"/>
                </a:moveTo>
                <a:cubicBezTo>
                  <a:pt x="22" y="1"/>
                  <a:pt x="22" y="1"/>
                  <a:pt x="23" y="1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7"/>
                  <a:pt x="24" y="7"/>
                  <a:pt x="24" y="7"/>
                </a:cubicBezTo>
                <a:cubicBezTo>
                  <a:pt x="23" y="8"/>
                  <a:pt x="22" y="8"/>
                  <a:pt x="21" y="8"/>
                </a:cubicBezTo>
                <a:cubicBezTo>
                  <a:pt x="21" y="1"/>
                  <a:pt x="21" y="1"/>
                  <a:pt x="21" y="1"/>
                </a:cubicBezTo>
                <a:close/>
                <a:moveTo>
                  <a:pt x="24" y="17"/>
                </a:moveTo>
                <a:cubicBezTo>
                  <a:pt x="24" y="23"/>
                  <a:pt x="24" y="23"/>
                  <a:pt x="24" y="23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12"/>
                  <a:pt x="21" y="12"/>
                  <a:pt x="21" y="12"/>
                </a:cubicBezTo>
                <a:cubicBezTo>
                  <a:pt x="24" y="17"/>
                  <a:pt x="24" y="17"/>
                  <a:pt x="24" y="17"/>
                </a:cubicBezTo>
                <a:close/>
                <a:moveTo>
                  <a:pt x="24" y="25"/>
                </a:moveTo>
                <a:cubicBezTo>
                  <a:pt x="24" y="36"/>
                  <a:pt x="24" y="36"/>
                  <a:pt x="24" y="36"/>
                </a:cubicBezTo>
                <a:cubicBezTo>
                  <a:pt x="21" y="37"/>
                  <a:pt x="21" y="37"/>
                  <a:pt x="21" y="37"/>
                </a:cubicBezTo>
                <a:cubicBezTo>
                  <a:pt x="21" y="34"/>
                  <a:pt x="21" y="34"/>
                  <a:pt x="21" y="34"/>
                </a:cubicBezTo>
                <a:cubicBezTo>
                  <a:pt x="23" y="33"/>
                  <a:pt x="23" y="33"/>
                  <a:pt x="23" y="33"/>
                </a:cubicBezTo>
                <a:cubicBezTo>
                  <a:pt x="23" y="33"/>
                  <a:pt x="23" y="32"/>
                  <a:pt x="23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29"/>
                  <a:pt x="21" y="29"/>
                  <a:pt x="21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9"/>
                  <a:pt x="23" y="28"/>
                  <a:pt x="23" y="28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4"/>
                  <a:pt x="21" y="24"/>
                  <a:pt x="21" y="24"/>
                </a:cubicBezTo>
                <a:cubicBezTo>
                  <a:pt x="24" y="25"/>
                  <a:pt x="24" y="25"/>
                  <a:pt x="24" y="25"/>
                </a:cubicBezTo>
                <a:close/>
                <a:moveTo>
                  <a:pt x="24" y="38"/>
                </a:moveTo>
                <a:cubicBezTo>
                  <a:pt x="24" y="44"/>
                  <a:pt x="24" y="44"/>
                  <a:pt x="24" y="44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43"/>
                  <a:pt x="21" y="43"/>
                  <a:pt x="21" y="43"/>
                </a:cubicBezTo>
                <a:lnTo>
                  <a:pt x="24" y="38"/>
                </a:lnTo>
                <a:close/>
                <a:moveTo>
                  <a:pt x="21" y="60"/>
                </a:moveTo>
                <a:cubicBezTo>
                  <a:pt x="20" y="59"/>
                  <a:pt x="18" y="59"/>
                  <a:pt x="16" y="58"/>
                </a:cubicBezTo>
                <a:cubicBezTo>
                  <a:pt x="18" y="55"/>
                  <a:pt x="18" y="55"/>
                  <a:pt x="18" y="55"/>
                </a:cubicBezTo>
                <a:cubicBezTo>
                  <a:pt x="17" y="54"/>
                  <a:pt x="16" y="54"/>
                  <a:pt x="15" y="53"/>
                </a:cubicBezTo>
                <a:cubicBezTo>
                  <a:pt x="15" y="54"/>
                  <a:pt x="15" y="54"/>
                  <a:pt x="15" y="54"/>
                </a:cubicBezTo>
                <a:cubicBezTo>
                  <a:pt x="15" y="49"/>
                  <a:pt x="15" y="49"/>
                  <a:pt x="15" y="49"/>
                </a:cubicBezTo>
                <a:cubicBezTo>
                  <a:pt x="15" y="49"/>
                  <a:pt x="16" y="50"/>
                  <a:pt x="17" y="50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9"/>
                  <a:pt x="21" y="49"/>
                  <a:pt x="21" y="49"/>
                </a:cubicBezTo>
                <a:cubicBezTo>
                  <a:pt x="19" y="52"/>
                  <a:pt x="19" y="52"/>
                  <a:pt x="19" y="52"/>
                </a:cubicBezTo>
                <a:cubicBezTo>
                  <a:pt x="20" y="52"/>
                  <a:pt x="21" y="52"/>
                  <a:pt x="21" y="53"/>
                </a:cubicBezTo>
                <a:cubicBezTo>
                  <a:pt x="21" y="60"/>
                  <a:pt x="21" y="60"/>
                  <a:pt x="21" y="60"/>
                </a:cubicBezTo>
                <a:close/>
                <a:moveTo>
                  <a:pt x="15" y="7"/>
                </a:moveTo>
                <a:cubicBezTo>
                  <a:pt x="15" y="8"/>
                  <a:pt x="15" y="8"/>
                  <a:pt x="15" y="8"/>
                </a:cubicBezTo>
                <a:cubicBezTo>
                  <a:pt x="16" y="7"/>
                  <a:pt x="17" y="7"/>
                  <a:pt x="18" y="6"/>
                </a:cubicBezTo>
                <a:cubicBezTo>
                  <a:pt x="16" y="3"/>
                  <a:pt x="16" y="3"/>
                  <a:pt x="16" y="3"/>
                </a:cubicBezTo>
                <a:cubicBezTo>
                  <a:pt x="18" y="2"/>
                  <a:pt x="20" y="2"/>
                  <a:pt x="21" y="1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9"/>
                  <a:pt x="20" y="9"/>
                  <a:pt x="19" y="9"/>
                </a:cubicBezTo>
                <a:cubicBezTo>
                  <a:pt x="21" y="12"/>
                  <a:pt x="21" y="12"/>
                  <a:pt x="21" y="12"/>
                </a:cubicBezTo>
                <a:cubicBezTo>
                  <a:pt x="21" y="18"/>
                  <a:pt x="21" y="18"/>
                  <a:pt x="21" y="18"/>
                </a:cubicBezTo>
                <a:cubicBezTo>
                  <a:pt x="17" y="11"/>
                  <a:pt x="17" y="11"/>
                  <a:pt x="17" y="11"/>
                </a:cubicBezTo>
                <a:cubicBezTo>
                  <a:pt x="16" y="11"/>
                  <a:pt x="15" y="12"/>
                  <a:pt x="15" y="12"/>
                </a:cubicBezTo>
                <a:cubicBezTo>
                  <a:pt x="15" y="7"/>
                  <a:pt x="15" y="7"/>
                  <a:pt x="15" y="7"/>
                </a:cubicBezTo>
                <a:close/>
                <a:moveTo>
                  <a:pt x="21" y="24"/>
                </a:moveTo>
                <a:cubicBezTo>
                  <a:pt x="21" y="27"/>
                  <a:pt x="21" y="27"/>
                  <a:pt x="21" y="27"/>
                </a:cubicBezTo>
                <a:cubicBezTo>
                  <a:pt x="15" y="23"/>
                  <a:pt x="15" y="23"/>
                  <a:pt x="15" y="23"/>
                </a:cubicBezTo>
                <a:cubicBezTo>
                  <a:pt x="15" y="20"/>
                  <a:pt x="15" y="20"/>
                  <a:pt x="15" y="20"/>
                </a:cubicBezTo>
                <a:cubicBezTo>
                  <a:pt x="21" y="24"/>
                  <a:pt x="21" y="24"/>
                  <a:pt x="21" y="24"/>
                </a:cubicBezTo>
                <a:close/>
                <a:moveTo>
                  <a:pt x="21" y="29"/>
                </a:moveTo>
                <a:cubicBezTo>
                  <a:pt x="21" y="32"/>
                  <a:pt x="21" y="32"/>
                  <a:pt x="21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29"/>
                  <a:pt x="15" y="29"/>
                  <a:pt x="15" y="29"/>
                </a:cubicBezTo>
                <a:cubicBezTo>
                  <a:pt x="21" y="29"/>
                  <a:pt x="21" y="29"/>
                  <a:pt x="21" y="29"/>
                </a:cubicBezTo>
                <a:close/>
                <a:moveTo>
                  <a:pt x="21" y="34"/>
                </a:moveTo>
                <a:cubicBezTo>
                  <a:pt x="21" y="37"/>
                  <a:pt x="21" y="37"/>
                  <a:pt x="21" y="37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38"/>
                  <a:pt x="15" y="38"/>
                  <a:pt x="15" y="38"/>
                </a:cubicBezTo>
                <a:lnTo>
                  <a:pt x="21" y="34"/>
                </a:lnTo>
                <a:close/>
                <a:moveTo>
                  <a:pt x="15" y="54"/>
                </a:moveTo>
                <a:cubicBezTo>
                  <a:pt x="13" y="56"/>
                  <a:pt x="13" y="56"/>
                  <a:pt x="13" y="56"/>
                </a:cubicBezTo>
                <a:cubicBezTo>
                  <a:pt x="11" y="55"/>
                  <a:pt x="9" y="53"/>
                  <a:pt x="8" y="52"/>
                </a:cubicBezTo>
                <a:cubicBezTo>
                  <a:pt x="10" y="49"/>
                  <a:pt x="10" y="49"/>
                  <a:pt x="10" y="49"/>
                </a:cubicBezTo>
                <a:cubicBezTo>
                  <a:pt x="10" y="48"/>
                  <a:pt x="9" y="48"/>
                  <a:pt x="8" y="47"/>
                </a:cubicBezTo>
                <a:cubicBezTo>
                  <a:pt x="5" y="49"/>
                  <a:pt x="5" y="49"/>
                  <a:pt x="5" y="49"/>
                </a:cubicBezTo>
                <a:cubicBezTo>
                  <a:pt x="4" y="47"/>
                  <a:pt x="3" y="45"/>
                  <a:pt x="2" y="43"/>
                </a:cubicBezTo>
                <a:cubicBezTo>
                  <a:pt x="5" y="41"/>
                  <a:pt x="5" y="41"/>
                  <a:pt x="5" y="41"/>
                </a:cubicBezTo>
                <a:cubicBezTo>
                  <a:pt x="5" y="40"/>
                  <a:pt x="4" y="39"/>
                  <a:pt x="4" y="38"/>
                </a:cubicBezTo>
                <a:cubicBezTo>
                  <a:pt x="1" y="39"/>
                  <a:pt x="1" y="39"/>
                  <a:pt x="1" y="39"/>
                </a:cubicBezTo>
                <a:cubicBezTo>
                  <a:pt x="0" y="37"/>
                  <a:pt x="0" y="35"/>
                  <a:pt x="0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31"/>
                  <a:pt x="3" y="31"/>
                  <a:pt x="3" y="30"/>
                </a:cubicBezTo>
                <a:cubicBezTo>
                  <a:pt x="3" y="30"/>
                  <a:pt x="3" y="30"/>
                  <a:pt x="3" y="29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6"/>
                  <a:pt x="0" y="24"/>
                  <a:pt x="1" y="22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2"/>
                  <a:pt x="5" y="21"/>
                  <a:pt x="5" y="20"/>
                </a:cubicBezTo>
                <a:cubicBezTo>
                  <a:pt x="2" y="18"/>
                  <a:pt x="2" y="18"/>
                  <a:pt x="2" y="18"/>
                </a:cubicBezTo>
                <a:cubicBezTo>
                  <a:pt x="3" y="16"/>
                  <a:pt x="4" y="14"/>
                  <a:pt x="5" y="12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3"/>
                  <a:pt x="10" y="13"/>
                  <a:pt x="10" y="12"/>
                </a:cubicBezTo>
                <a:cubicBezTo>
                  <a:pt x="8" y="9"/>
                  <a:pt x="8" y="9"/>
                  <a:pt x="8" y="9"/>
                </a:cubicBezTo>
                <a:cubicBezTo>
                  <a:pt x="9" y="8"/>
                  <a:pt x="11" y="6"/>
                  <a:pt x="13" y="5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12"/>
                  <a:pt x="15" y="12"/>
                  <a:pt x="15" y="12"/>
                </a:cubicBezTo>
                <a:cubicBezTo>
                  <a:pt x="13" y="14"/>
                  <a:pt x="11" y="15"/>
                  <a:pt x="10" y="17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23"/>
                  <a:pt x="15" y="23"/>
                  <a:pt x="15" y="23"/>
                </a:cubicBezTo>
                <a:cubicBezTo>
                  <a:pt x="9" y="20"/>
                  <a:pt x="9" y="20"/>
                  <a:pt x="9" y="20"/>
                </a:cubicBezTo>
                <a:cubicBezTo>
                  <a:pt x="7" y="23"/>
                  <a:pt x="6" y="26"/>
                  <a:pt x="6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32"/>
                  <a:pt x="15" y="32"/>
                  <a:pt x="15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5"/>
                  <a:pt x="7" y="38"/>
                  <a:pt x="9" y="41"/>
                </a:cubicBezTo>
                <a:cubicBezTo>
                  <a:pt x="15" y="38"/>
                  <a:pt x="15" y="38"/>
                  <a:pt x="15" y="38"/>
                </a:cubicBezTo>
                <a:cubicBezTo>
                  <a:pt x="15" y="41"/>
                  <a:pt x="15" y="41"/>
                  <a:pt x="15" y="41"/>
                </a:cubicBezTo>
                <a:cubicBezTo>
                  <a:pt x="10" y="44"/>
                  <a:pt x="10" y="44"/>
                  <a:pt x="10" y="44"/>
                </a:cubicBezTo>
                <a:cubicBezTo>
                  <a:pt x="11" y="46"/>
                  <a:pt x="13" y="47"/>
                  <a:pt x="15" y="49"/>
                </a:cubicBezTo>
                <a:lnTo>
                  <a:pt x="15" y="54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70" name="Freeform 26"/>
          <p:cNvSpPr>
            <a:spLocks noEditPoints="1"/>
          </p:cNvSpPr>
          <p:nvPr/>
        </p:nvSpPr>
        <p:spPr bwMode="auto">
          <a:xfrm>
            <a:off x="8663006" y="3838015"/>
            <a:ext cx="474542" cy="495538"/>
          </a:xfrm>
          <a:custGeom>
            <a:avLst/>
            <a:gdLst>
              <a:gd name="T0" fmla="*/ 61 w 69"/>
              <a:gd name="T1" fmla="*/ 12 h 72"/>
              <a:gd name="T2" fmla="*/ 61 w 69"/>
              <a:gd name="T3" fmla="*/ 29 h 72"/>
              <a:gd name="T4" fmla="*/ 69 w 69"/>
              <a:gd name="T5" fmla="*/ 47 h 72"/>
              <a:gd name="T6" fmla="*/ 54 w 69"/>
              <a:gd name="T7" fmla="*/ 56 h 72"/>
              <a:gd name="T8" fmla="*/ 52 w 69"/>
              <a:gd name="T9" fmla="*/ 45 h 72"/>
              <a:gd name="T10" fmla="*/ 53 w 69"/>
              <a:gd name="T11" fmla="*/ 35 h 72"/>
              <a:gd name="T12" fmla="*/ 52 w 69"/>
              <a:gd name="T13" fmla="*/ 27 h 72"/>
              <a:gd name="T14" fmla="*/ 52 w 69"/>
              <a:gd name="T15" fmla="*/ 15 h 72"/>
              <a:gd name="T16" fmla="*/ 50 w 69"/>
              <a:gd name="T17" fmla="*/ 25 h 72"/>
              <a:gd name="T18" fmla="*/ 50 w 69"/>
              <a:gd name="T19" fmla="*/ 59 h 72"/>
              <a:gd name="T20" fmla="*/ 52 w 69"/>
              <a:gd name="T21" fmla="*/ 46 h 72"/>
              <a:gd name="T22" fmla="*/ 52 w 69"/>
              <a:gd name="T23" fmla="*/ 34 h 72"/>
              <a:gd name="T24" fmla="*/ 52 w 69"/>
              <a:gd name="T25" fmla="*/ 37 h 72"/>
              <a:gd name="T26" fmla="*/ 50 w 69"/>
              <a:gd name="T27" fmla="*/ 43 h 72"/>
              <a:gd name="T28" fmla="*/ 52 w 69"/>
              <a:gd name="T29" fmla="*/ 27 h 72"/>
              <a:gd name="T30" fmla="*/ 50 w 69"/>
              <a:gd name="T31" fmla="*/ 25 h 72"/>
              <a:gd name="T32" fmla="*/ 50 w 69"/>
              <a:gd name="T33" fmla="*/ 30 h 72"/>
              <a:gd name="T34" fmla="*/ 49 w 69"/>
              <a:gd name="T35" fmla="*/ 47 h 72"/>
              <a:gd name="T36" fmla="*/ 43 w 69"/>
              <a:gd name="T37" fmla="*/ 63 h 72"/>
              <a:gd name="T38" fmla="*/ 44 w 69"/>
              <a:gd name="T39" fmla="*/ 51 h 72"/>
              <a:gd name="T40" fmla="*/ 44 w 69"/>
              <a:gd name="T41" fmla="*/ 21 h 72"/>
              <a:gd name="T42" fmla="*/ 43 w 69"/>
              <a:gd name="T43" fmla="*/ 10 h 72"/>
              <a:gd name="T44" fmla="*/ 43 w 69"/>
              <a:gd name="T45" fmla="*/ 19 h 72"/>
              <a:gd name="T46" fmla="*/ 43 w 69"/>
              <a:gd name="T47" fmla="*/ 22 h 72"/>
              <a:gd name="T48" fmla="*/ 43 w 69"/>
              <a:gd name="T49" fmla="*/ 53 h 72"/>
              <a:gd name="T50" fmla="*/ 42 w 69"/>
              <a:gd name="T51" fmla="*/ 63 h 72"/>
              <a:gd name="T52" fmla="*/ 34 w 69"/>
              <a:gd name="T53" fmla="*/ 57 h 72"/>
              <a:gd name="T54" fmla="*/ 34 w 69"/>
              <a:gd name="T55" fmla="*/ 45 h 72"/>
              <a:gd name="T56" fmla="*/ 34 w 69"/>
              <a:gd name="T57" fmla="*/ 20 h 72"/>
              <a:gd name="T58" fmla="*/ 34 w 69"/>
              <a:gd name="T59" fmla="*/ 16 h 72"/>
              <a:gd name="T60" fmla="*/ 42 w 69"/>
              <a:gd name="T61" fmla="*/ 9 h 72"/>
              <a:gd name="T62" fmla="*/ 27 w 69"/>
              <a:gd name="T63" fmla="*/ 63 h 72"/>
              <a:gd name="T64" fmla="*/ 27 w 69"/>
              <a:gd name="T65" fmla="*/ 53 h 72"/>
              <a:gd name="T66" fmla="*/ 25 w 69"/>
              <a:gd name="T67" fmla="*/ 22 h 72"/>
              <a:gd name="T68" fmla="*/ 25 w 69"/>
              <a:gd name="T69" fmla="*/ 19 h 72"/>
              <a:gd name="T70" fmla="*/ 27 w 69"/>
              <a:gd name="T71" fmla="*/ 1 h 72"/>
              <a:gd name="T72" fmla="*/ 32 w 69"/>
              <a:gd name="T73" fmla="*/ 18 h 72"/>
              <a:gd name="T74" fmla="*/ 26 w 69"/>
              <a:gd name="T75" fmla="*/ 36 h 72"/>
              <a:gd name="T76" fmla="*/ 32 w 69"/>
              <a:gd name="T77" fmla="*/ 54 h 72"/>
              <a:gd name="T78" fmla="*/ 25 w 69"/>
              <a:gd name="T79" fmla="*/ 63 h 72"/>
              <a:gd name="T80" fmla="*/ 20 w 69"/>
              <a:gd name="T81" fmla="*/ 47 h 72"/>
              <a:gd name="T82" fmla="*/ 18 w 69"/>
              <a:gd name="T83" fmla="*/ 30 h 72"/>
              <a:gd name="T84" fmla="*/ 18 w 69"/>
              <a:gd name="T85" fmla="*/ 25 h 72"/>
              <a:gd name="T86" fmla="*/ 25 w 69"/>
              <a:gd name="T87" fmla="*/ 19 h 72"/>
              <a:gd name="T88" fmla="*/ 25 w 69"/>
              <a:gd name="T89" fmla="*/ 22 h 72"/>
              <a:gd name="T90" fmla="*/ 25 w 69"/>
              <a:gd name="T91" fmla="*/ 54 h 72"/>
              <a:gd name="T92" fmla="*/ 18 w 69"/>
              <a:gd name="T93" fmla="*/ 59 h 72"/>
              <a:gd name="T94" fmla="*/ 16 w 69"/>
              <a:gd name="T95" fmla="*/ 47 h 72"/>
              <a:gd name="T96" fmla="*/ 16 w 69"/>
              <a:gd name="T97" fmla="*/ 15 h 72"/>
              <a:gd name="T98" fmla="*/ 16 w 69"/>
              <a:gd name="T99" fmla="*/ 26 h 72"/>
              <a:gd name="T100" fmla="*/ 18 w 69"/>
              <a:gd name="T101" fmla="*/ 30 h 72"/>
              <a:gd name="T102" fmla="*/ 16 w 69"/>
              <a:gd name="T103" fmla="*/ 45 h 72"/>
              <a:gd name="T104" fmla="*/ 17 w 69"/>
              <a:gd name="T105" fmla="*/ 35 h 72"/>
              <a:gd name="T106" fmla="*/ 17 w 69"/>
              <a:gd name="T107" fmla="*/ 29 h 72"/>
              <a:gd name="T108" fmla="*/ 15 w 69"/>
              <a:gd name="T109" fmla="*/ 56 h 72"/>
              <a:gd name="T110" fmla="*/ 0 w 69"/>
              <a:gd name="T111" fmla="*/ 47 h 72"/>
              <a:gd name="T112" fmla="*/ 7 w 69"/>
              <a:gd name="T113" fmla="*/ 29 h 72"/>
              <a:gd name="T114" fmla="*/ 7 w 69"/>
              <a:gd name="T115" fmla="*/ 12 h 72"/>
              <a:gd name="T116" fmla="*/ 16 w 69"/>
              <a:gd name="T117" fmla="*/ 27 h 72"/>
              <a:gd name="T118" fmla="*/ 15 w 69"/>
              <a:gd name="T119" fmla="*/ 36 h 72"/>
              <a:gd name="T120" fmla="*/ 16 w 69"/>
              <a:gd name="T121" fmla="*/ 45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9" h="72">
                <a:moveTo>
                  <a:pt x="52" y="15"/>
                </a:moveTo>
                <a:cubicBezTo>
                  <a:pt x="53" y="15"/>
                  <a:pt x="53" y="16"/>
                  <a:pt x="54" y="16"/>
                </a:cubicBezTo>
                <a:cubicBezTo>
                  <a:pt x="61" y="12"/>
                  <a:pt x="61" y="12"/>
                  <a:pt x="61" y="12"/>
                </a:cubicBezTo>
                <a:cubicBezTo>
                  <a:pt x="63" y="14"/>
                  <a:pt x="64" y="16"/>
                  <a:pt x="66" y="18"/>
                </a:cubicBezTo>
                <a:cubicBezTo>
                  <a:pt x="67" y="20"/>
                  <a:pt x="68" y="23"/>
                  <a:pt x="69" y="25"/>
                </a:cubicBezTo>
                <a:cubicBezTo>
                  <a:pt x="61" y="29"/>
                  <a:pt x="61" y="29"/>
                  <a:pt x="61" y="29"/>
                </a:cubicBezTo>
                <a:cubicBezTo>
                  <a:pt x="62" y="32"/>
                  <a:pt x="62" y="34"/>
                  <a:pt x="62" y="36"/>
                </a:cubicBezTo>
                <a:cubicBezTo>
                  <a:pt x="62" y="39"/>
                  <a:pt x="62" y="41"/>
                  <a:pt x="61" y="43"/>
                </a:cubicBezTo>
                <a:cubicBezTo>
                  <a:pt x="69" y="47"/>
                  <a:pt x="69" y="47"/>
                  <a:pt x="69" y="47"/>
                </a:cubicBezTo>
                <a:cubicBezTo>
                  <a:pt x="68" y="50"/>
                  <a:pt x="67" y="52"/>
                  <a:pt x="66" y="54"/>
                </a:cubicBezTo>
                <a:cubicBezTo>
                  <a:pt x="64" y="57"/>
                  <a:pt x="63" y="59"/>
                  <a:pt x="61" y="60"/>
                </a:cubicBezTo>
                <a:cubicBezTo>
                  <a:pt x="54" y="56"/>
                  <a:pt x="54" y="56"/>
                  <a:pt x="54" y="56"/>
                </a:cubicBezTo>
                <a:cubicBezTo>
                  <a:pt x="53" y="57"/>
                  <a:pt x="53" y="57"/>
                  <a:pt x="52" y="57"/>
                </a:cubicBezTo>
                <a:cubicBezTo>
                  <a:pt x="52" y="46"/>
                  <a:pt x="52" y="46"/>
                  <a:pt x="52" y="46"/>
                </a:cubicBezTo>
                <a:cubicBezTo>
                  <a:pt x="52" y="45"/>
                  <a:pt x="52" y="45"/>
                  <a:pt x="52" y="45"/>
                </a:cubicBezTo>
                <a:cubicBezTo>
                  <a:pt x="52" y="37"/>
                  <a:pt x="52" y="37"/>
                  <a:pt x="52" y="37"/>
                </a:cubicBezTo>
                <a:cubicBezTo>
                  <a:pt x="53" y="37"/>
                  <a:pt x="53" y="37"/>
                  <a:pt x="54" y="37"/>
                </a:cubicBezTo>
                <a:cubicBezTo>
                  <a:pt x="54" y="36"/>
                  <a:pt x="54" y="35"/>
                  <a:pt x="53" y="35"/>
                </a:cubicBezTo>
                <a:cubicBezTo>
                  <a:pt x="53" y="34"/>
                  <a:pt x="53" y="34"/>
                  <a:pt x="52" y="34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2" y="27"/>
                  <a:pt x="52" y="27"/>
                </a:cubicBezTo>
                <a:lnTo>
                  <a:pt x="52" y="15"/>
                </a:lnTo>
                <a:close/>
                <a:moveTo>
                  <a:pt x="50" y="13"/>
                </a:moveTo>
                <a:cubicBezTo>
                  <a:pt x="51" y="14"/>
                  <a:pt x="52" y="14"/>
                  <a:pt x="52" y="15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6"/>
                  <a:pt x="52" y="26"/>
                  <a:pt x="52" y="26"/>
                </a:cubicBezTo>
                <a:cubicBezTo>
                  <a:pt x="52" y="25"/>
                  <a:pt x="51" y="25"/>
                  <a:pt x="50" y="25"/>
                </a:cubicBezTo>
                <a:cubicBezTo>
                  <a:pt x="50" y="13"/>
                  <a:pt x="50" y="13"/>
                  <a:pt x="50" y="13"/>
                </a:cubicBezTo>
                <a:close/>
                <a:moveTo>
                  <a:pt x="52" y="57"/>
                </a:moveTo>
                <a:cubicBezTo>
                  <a:pt x="52" y="58"/>
                  <a:pt x="51" y="59"/>
                  <a:pt x="50" y="59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8"/>
                  <a:pt x="52" y="47"/>
                  <a:pt x="52" y="47"/>
                </a:cubicBezTo>
                <a:cubicBezTo>
                  <a:pt x="52" y="46"/>
                  <a:pt x="52" y="46"/>
                  <a:pt x="52" y="46"/>
                </a:cubicBezTo>
                <a:cubicBezTo>
                  <a:pt x="52" y="57"/>
                  <a:pt x="52" y="57"/>
                  <a:pt x="52" y="57"/>
                </a:cubicBezTo>
                <a:close/>
                <a:moveTo>
                  <a:pt x="52" y="27"/>
                </a:moveTo>
                <a:cubicBezTo>
                  <a:pt x="52" y="34"/>
                  <a:pt x="52" y="34"/>
                  <a:pt x="52" y="34"/>
                </a:cubicBezTo>
                <a:cubicBezTo>
                  <a:pt x="52" y="34"/>
                  <a:pt x="51" y="35"/>
                  <a:pt x="51" y="35"/>
                </a:cubicBezTo>
                <a:cubicBezTo>
                  <a:pt x="51" y="36"/>
                  <a:pt x="51" y="37"/>
                  <a:pt x="52" y="37"/>
                </a:cubicBezTo>
                <a:cubicBezTo>
                  <a:pt x="52" y="37"/>
                  <a:pt x="52" y="37"/>
                  <a:pt x="52" y="37"/>
                </a:cubicBezTo>
                <a:cubicBezTo>
                  <a:pt x="52" y="45"/>
                  <a:pt x="52" y="45"/>
                  <a:pt x="52" y="45"/>
                </a:cubicBezTo>
                <a:cubicBezTo>
                  <a:pt x="52" y="44"/>
                  <a:pt x="52" y="44"/>
                  <a:pt x="51" y="43"/>
                </a:cubicBezTo>
                <a:cubicBezTo>
                  <a:pt x="51" y="43"/>
                  <a:pt x="50" y="43"/>
                  <a:pt x="50" y="43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1" y="29"/>
                  <a:pt x="51" y="29"/>
                </a:cubicBezTo>
                <a:cubicBezTo>
                  <a:pt x="52" y="29"/>
                  <a:pt x="52" y="28"/>
                  <a:pt x="52" y="27"/>
                </a:cubicBezTo>
                <a:close/>
                <a:moveTo>
                  <a:pt x="43" y="10"/>
                </a:moveTo>
                <a:cubicBezTo>
                  <a:pt x="46" y="11"/>
                  <a:pt x="48" y="12"/>
                  <a:pt x="50" y="13"/>
                </a:cubicBezTo>
                <a:cubicBezTo>
                  <a:pt x="50" y="25"/>
                  <a:pt x="50" y="25"/>
                  <a:pt x="50" y="25"/>
                </a:cubicBezTo>
                <a:cubicBezTo>
                  <a:pt x="50" y="25"/>
                  <a:pt x="49" y="25"/>
                  <a:pt x="49" y="25"/>
                </a:cubicBezTo>
                <a:cubicBezTo>
                  <a:pt x="48" y="26"/>
                  <a:pt x="47" y="27"/>
                  <a:pt x="48" y="28"/>
                </a:cubicBezTo>
                <a:cubicBezTo>
                  <a:pt x="48" y="29"/>
                  <a:pt x="49" y="30"/>
                  <a:pt x="50" y="30"/>
                </a:cubicBezTo>
                <a:cubicBezTo>
                  <a:pt x="50" y="43"/>
                  <a:pt x="50" y="43"/>
                  <a:pt x="50" y="43"/>
                </a:cubicBezTo>
                <a:cubicBezTo>
                  <a:pt x="49" y="43"/>
                  <a:pt x="48" y="43"/>
                  <a:pt x="48" y="44"/>
                </a:cubicBezTo>
                <a:cubicBezTo>
                  <a:pt x="47" y="45"/>
                  <a:pt x="48" y="47"/>
                  <a:pt x="49" y="47"/>
                </a:cubicBezTo>
                <a:cubicBezTo>
                  <a:pt x="49" y="48"/>
                  <a:pt x="50" y="48"/>
                  <a:pt x="50" y="48"/>
                </a:cubicBezTo>
                <a:cubicBezTo>
                  <a:pt x="50" y="59"/>
                  <a:pt x="50" y="59"/>
                  <a:pt x="50" y="59"/>
                </a:cubicBezTo>
                <a:cubicBezTo>
                  <a:pt x="48" y="61"/>
                  <a:pt x="46" y="62"/>
                  <a:pt x="43" y="63"/>
                </a:cubicBezTo>
                <a:cubicBezTo>
                  <a:pt x="43" y="53"/>
                  <a:pt x="43" y="53"/>
                  <a:pt x="43" y="53"/>
                </a:cubicBezTo>
                <a:cubicBezTo>
                  <a:pt x="44" y="54"/>
                  <a:pt x="45" y="53"/>
                  <a:pt x="45" y="53"/>
                </a:cubicBezTo>
                <a:cubicBezTo>
                  <a:pt x="45" y="52"/>
                  <a:pt x="45" y="51"/>
                  <a:pt x="44" y="51"/>
                </a:cubicBezTo>
                <a:cubicBezTo>
                  <a:pt x="44" y="50"/>
                  <a:pt x="43" y="50"/>
                  <a:pt x="43" y="50"/>
                </a:cubicBezTo>
                <a:cubicBezTo>
                  <a:pt x="43" y="22"/>
                  <a:pt x="43" y="22"/>
                  <a:pt x="43" y="22"/>
                </a:cubicBezTo>
                <a:cubicBezTo>
                  <a:pt x="44" y="22"/>
                  <a:pt x="44" y="21"/>
                  <a:pt x="44" y="21"/>
                </a:cubicBezTo>
                <a:cubicBezTo>
                  <a:pt x="45" y="20"/>
                  <a:pt x="44" y="19"/>
                  <a:pt x="44" y="19"/>
                </a:cubicBezTo>
                <a:cubicBezTo>
                  <a:pt x="43" y="19"/>
                  <a:pt x="43" y="19"/>
                  <a:pt x="43" y="19"/>
                </a:cubicBezTo>
                <a:lnTo>
                  <a:pt x="43" y="10"/>
                </a:lnTo>
                <a:close/>
                <a:moveTo>
                  <a:pt x="42" y="9"/>
                </a:moveTo>
                <a:cubicBezTo>
                  <a:pt x="42" y="10"/>
                  <a:pt x="43" y="10"/>
                  <a:pt x="43" y="10"/>
                </a:cubicBezTo>
                <a:cubicBezTo>
                  <a:pt x="43" y="19"/>
                  <a:pt x="43" y="19"/>
                  <a:pt x="43" y="19"/>
                </a:cubicBezTo>
                <a:cubicBezTo>
                  <a:pt x="42" y="19"/>
                  <a:pt x="42" y="19"/>
                  <a:pt x="42" y="20"/>
                </a:cubicBezTo>
                <a:cubicBezTo>
                  <a:pt x="41" y="20"/>
                  <a:pt x="42" y="21"/>
                  <a:pt x="42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50"/>
                  <a:pt x="43" y="50"/>
                  <a:pt x="43" y="50"/>
                </a:cubicBezTo>
                <a:cubicBezTo>
                  <a:pt x="43" y="51"/>
                  <a:pt x="43" y="51"/>
                  <a:pt x="42" y="51"/>
                </a:cubicBezTo>
                <a:cubicBezTo>
                  <a:pt x="42" y="52"/>
                  <a:pt x="42" y="53"/>
                  <a:pt x="43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3" y="63"/>
                  <a:pt x="43" y="63"/>
                  <a:pt x="43" y="63"/>
                </a:cubicBezTo>
                <a:cubicBezTo>
                  <a:pt x="43" y="63"/>
                  <a:pt x="42" y="63"/>
                  <a:pt x="42" y="63"/>
                </a:cubicBezTo>
                <a:cubicBezTo>
                  <a:pt x="42" y="72"/>
                  <a:pt x="42" y="72"/>
                  <a:pt x="42" y="72"/>
                </a:cubicBezTo>
                <a:cubicBezTo>
                  <a:pt x="39" y="72"/>
                  <a:pt x="37" y="72"/>
                  <a:pt x="34" y="72"/>
                </a:cubicBezTo>
                <a:cubicBezTo>
                  <a:pt x="34" y="57"/>
                  <a:pt x="34" y="57"/>
                  <a:pt x="34" y="57"/>
                </a:cubicBezTo>
                <a:cubicBezTo>
                  <a:pt x="36" y="57"/>
                  <a:pt x="37" y="56"/>
                  <a:pt x="37" y="54"/>
                </a:cubicBezTo>
                <a:cubicBezTo>
                  <a:pt x="37" y="53"/>
                  <a:pt x="36" y="52"/>
                  <a:pt x="34" y="52"/>
                </a:cubicBezTo>
                <a:cubicBezTo>
                  <a:pt x="34" y="45"/>
                  <a:pt x="34" y="45"/>
                  <a:pt x="34" y="45"/>
                </a:cubicBezTo>
                <a:cubicBezTo>
                  <a:pt x="39" y="45"/>
                  <a:pt x="43" y="41"/>
                  <a:pt x="43" y="36"/>
                </a:cubicBezTo>
                <a:cubicBezTo>
                  <a:pt x="43" y="32"/>
                  <a:pt x="39" y="28"/>
                  <a:pt x="34" y="28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6" y="20"/>
                  <a:pt x="37" y="19"/>
                  <a:pt x="37" y="18"/>
                </a:cubicBezTo>
                <a:cubicBezTo>
                  <a:pt x="37" y="17"/>
                  <a:pt x="36" y="16"/>
                  <a:pt x="34" y="16"/>
                </a:cubicBezTo>
                <a:cubicBezTo>
                  <a:pt x="34" y="0"/>
                  <a:pt x="34" y="0"/>
                  <a:pt x="34" y="0"/>
                </a:cubicBezTo>
                <a:cubicBezTo>
                  <a:pt x="37" y="0"/>
                  <a:pt x="39" y="0"/>
                  <a:pt x="42" y="1"/>
                </a:cubicBezTo>
                <a:lnTo>
                  <a:pt x="42" y="9"/>
                </a:lnTo>
                <a:close/>
                <a:moveTo>
                  <a:pt x="34" y="72"/>
                </a:moveTo>
                <a:cubicBezTo>
                  <a:pt x="32" y="72"/>
                  <a:pt x="29" y="72"/>
                  <a:pt x="27" y="72"/>
                </a:cubicBezTo>
                <a:cubicBezTo>
                  <a:pt x="27" y="63"/>
                  <a:pt x="27" y="63"/>
                  <a:pt x="27" y="63"/>
                </a:cubicBezTo>
                <a:cubicBezTo>
                  <a:pt x="26" y="63"/>
                  <a:pt x="26" y="63"/>
                  <a:pt x="25" y="63"/>
                </a:cubicBezTo>
                <a:cubicBezTo>
                  <a:pt x="25" y="54"/>
                  <a:pt x="25" y="54"/>
                  <a:pt x="25" y="54"/>
                </a:cubicBezTo>
                <a:cubicBezTo>
                  <a:pt x="26" y="54"/>
                  <a:pt x="26" y="53"/>
                  <a:pt x="27" y="53"/>
                </a:cubicBezTo>
                <a:cubicBezTo>
                  <a:pt x="27" y="52"/>
                  <a:pt x="27" y="51"/>
                  <a:pt x="26" y="51"/>
                </a:cubicBezTo>
                <a:cubicBezTo>
                  <a:pt x="26" y="51"/>
                  <a:pt x="26" y="51"/>
                  <a:pt x="25" y="51"/>
                </a:cubicBezTo>
                <a:cubicBezTo>
                  <a:pt x="25" y="22"/>
                  <a:pt x="25" y="22"/>
                  <a:pt x="25" y="22"/>
                </a:cubicBezTo>
                <a:cubicBezTo>
                  <a:pt x="26" y="22"/>
                  <a:pt x="26" y="22"/>
                  <a:pt x="26" y="21"/>
                </a:cubicBezTo>
                <a:cubicBezTo>
                  <a:pt x="26" y="21"/>
                  <a:pt x="26" y="20"/>
                  <a:pt x="26" y="19"/>
                </a:cubicBezTo>
                <a:cubicBezTo>
                  <a:pt x="25" y="19"/>
                  <a:pt x="25" y="19"/>
                  <a:pt x="25" y="19"/>
                </a:cubicBezTo>
                <a:cubicBezTo>
                  <a:pt x="25" y="10"/>
                  <a:pt x="25" y="10"/>
                  <a:pt x="25" y="10"/>
                </a:cubicBezTo>
                <a:cubicBezTo>
                  <a:pt x="26" y="10"/>
                  <a:pt x="26" y="10"/>
                  <a:pt x="27" y="9"/>
                </a:cubicBezTo>
                <a:cubicBezTo>
                  <a:pt x="27" y="1"/>
                  <a:pt x="27" y="1"/>
                  <a:pt x="27" y="1"/>
                </a:cubicBezTo>
                <a:cubicBezTo>
                  <a:pt x="29" y="0"/>
                  <a:pt x="32" y="0"/>
                  <a:pt x="34" y="0"/>
                </a:cubicBezTo>
                <a:cubicBezTo>
                  <a:pt x="34" y="16"/>
                  <a:pt x="34" y="16"/>
                  <a:pt x="34" y="16"/>
                </a:cubicBezTo>
                <a:cubicBezTo>
                  <a:pt x="33" y="16"/>
                  <a:pt x="32" y="17"/>
                  <a:pt x="32" y="18"/>
                </a:cubicBezTo>
                <a:cubicBezTo>
                  <a:pt x="32" y="19"/>
                  <a:pt x="33" y="20"/>
                  <a:pt x="34" y="20"/>
                </a:cubicBezTo>
                <a:cubicBezTo>
                  <a:pt x="34" y="28"/>
                  <a:pt x="34" y="28"/>
                  <a:pt x="34" y="28"/>
                </a:cubicBezTo>
                <a:cubicBezTo>
                  <a:pt x="30" y="28"/>
                  <a:pt x="26" y="32"/>
                  <a:pt x="26" y="36"/>
                </a:cubicBezTo>
                <a:cubicBezTo>
                  <a:pt x="26" y="41"/>
                  <a:pt x="30" y="45"/>
                  <a:pt x="34" y="45"/>
                </a:cubicBezTo>
                <a:cubicBezTo>
                  <a:pt x="34" y="52"/>
                  <a:pt x="34" y="52"/>
                  <a:pt x="34" y="52"/>
                </a:cubicBezTo>
                <a:cubicBezTo>
                  <a:pt x="33" y="52"/>
                  <a:pt x="32" y="53"/>
                  <a:pt x="32" y="54"/>
                </a:cubicBezTo>
                <a:cubicBezTo>
                  <a:pt x="32" y="56"/>
                  <a:pt x="33" y="57"/>
                  <a:pt x="34" y="57"/>
                </a:cubicBezTo>
                <a:lnTo>
                  <a:pt x="34" y="72"/>
                </a:lnTo>
                <a:close/>
                <a:moveTo>
                  <a:pt x="25" y="63"/>
                </a:moveTo>
                <a:cubicBezTo>
                  <a:pt x="23" y="62"/>
                  <a:pt x="21" y="61"/>
                  <a:pt x="18" y="59"/>
                </a:cubicBezTo>
                <a:cubicBezTo>
                  <a:pt x="18" y="48"/>
                  <a:pt x="18" y="48"/>
                  <a:pt x="18" y="48"/>
                </a:cubicBezTo>
                <a:cubicBezTo>
                  <a:pt x="19" y="48"/>
                  <a:pt x="19" y="48"/>
                  <a:pt x="20" y="47"/>
                </a:cubicBezTo>
                <a:cubicBezTo>
                  <a:pt x="21" y="47"/>
                  <a:pt x="21" y="45"/>
                  <a:pt x="21" y="44"/>
                </a:cubicBezTo>
                <a:cubicBezTo>
                  <a:pt x="20" y="43"/>
                  <a:pt x="19" y="43"/>
                  <a:pt x="18" y="43"/>
                </a:cubicBezTo>
                <a:cubicBezTo>
                  <a:pt x="18" y="30"/>
                  <a:pt x="18" y="30"/>
                  <a:pt x="18" y="30"/>
                </a:cubicBezTo>
                <a:cubicBezTo>
                  <a:pt x="19" y="30"/>
                  <a:pt x="20" y="29"/>
                  <a:pt x="21" y="28"/>
                </a:cubicBezTo>
                <a:cubicBezTo>
                  <a:pt x="21" y="27"/>
                  <a:pt x="21" y="26"/>
                  <a:pt x="20" y="25"/>
                </a:cubicBezTo>
                <a:cubicBezTo>
                  <a:pt x="19" y="25"/>
                  <a:pt x="19" y="25"/>
                  <a:pt x="18" y="25"/>
                </a:cubicBezTo>
                <a:cubicBezTo>
                  <a:pt x="18" y="13"/>
                  <a:pt x="18" y="13"/>
                  <a:pt x="18" y="13"/>
                </a:cubicBezTo>
                <a:cubicBezTo>
                  <a:pt x="21" y="12"/>
                  <a:pt x="23" y="11"/>
                  <a:pt x="25" y="10"/>
                </a:cubicBezTo>
                <a:cubicBezTo>
                  <a:pt x="25" y="19"/>
                  <a:pt x="25" y="19"/>
                  <a:pt x="25" y="19"/>
                </a:cubicBezTo>
                <a:cubicBezTo>
                  <a:pt x="25" y="19"/>
                  <a:pt x="24" y="19"/>
                  <a:pt x="23" y="20"/>
                </a:cubicBezTo>
                <a:cubicBezTo>
                  <a:pt x="23" y="21"/>
                  <a:pt x="23" y="22"/>
                  <a:pt x="24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4" y="51"/>
                  <a:pt x="24" y="51"/>
                </a:cubicBezTo>
                <a:cubicBezTo>
                  <a:pt x="24" y="52"/>
                  <a:pt x="24" y="53"/>
                  <a:pt x="25" y="54"/>
                </a:cubicBezTo>
                <a:cubicBezTo>
                  <a:pt x="25" y="54"/>
                  <a:pt x="25" y="54"/>
                  <a:pt x="25" y="54"/>
                </a:cubicBezTo>
                <a:lnTo>
                  <a:pt x="25" y="63"/>
                </a:lnTo>
                <a:close/>
                <a:moveTo>
                  <a:pt x="18" y="59"/>
                </a:moveTo>
                <a:cubicBezTo>
                  <a:pt x="18" y="59"/>
                  <a:pt x="17" y="58"/>
                  <a:pt x="16" y="57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6"/>
                  <a:pt x="16" y="46"/>
                  <a:pt x="16" y="47"/>
                </a:cubicBezTo>
                <a:cubicBezTo>
                  <a:pt x="17" y="47"/>
                  <a:pt x="18" y="48"/>
                  <a:pt x="18" y="48"/>
                </a:cubicBezTo>
                <a:cubicBezTo>
                  <a:pt x="18" y="59"/>
                  <a:pt x="18" y="59"/>
                  <a:pt x="18" y="59"/>
                </a:cubicBezTo>
                <a:close/>
                <a:moveTo>
                  <a:pt x="16" y="15"/>
                </a:moveTo>
                <a:cubicBezTo>
                  <a:pt x="17" y="14"/>
                  <a:pt x="18" y="14"/>
                  <a:pt x="18" y="13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25"/>
                  <a:pt x="17" y="25"/>
                  <a:pt x="16" y="26"/>
                </a:cubicBezTo>
                <a:cubicBezTo>
                  <a:pt x="16" y="26"/>
                  <a:pt x="16" y="26"/>
                  <a:pt x="16" y="27"/>
                </a:cubicBezTo>
                <a:cubicBezTo>
                  <a:pt x="16" y="15"/>
                  <a:pt x="16" y="15"/>
                  <a:pt x="16" y="15"/>
                </a:cubicBezTo>
                <a:close/>
                <a:moveTo>
                  <a:pt x="18" y="30"/>
                </a:moveTo>
                <a:cubicBezTo>
                  <a:pt x="18" y="43"/>
                  <a:pt x="18" y="43"/>
                  <a:pt x="18" y="43"/>
                </a:cubicBezTo>
                <a:cubicBezTo>
                  <a:pt x="18" y="43"/>
                  <a:pt x="18" y="43"/>
                  <a:pt x="17" y="43"/>
                </a:cubicBezTo>
                <a:cubicBezTo>
                  <a:pt x="17" y="44"/>
                  <a:pt x="16" y="44"/>
                  <a:pt x="16" y="45"/>
                </a:cubicBezTo>
                <a:cubicBezTo>
                  <a:pt x="16" y="38"/>
                  <a:pt x="16" y="38"/>
                  <a:pt x="16" y="38"/>
                </a:cubicBezTo>
                <a:cubicBezTo>
                  <a:pt x="17" y="38"/>
                  <a:pt x="17" y="38"/>
                  <a:pt x="17" y="37"/>
                </a:cubicBezTo>
                <a:cubicBezTo>
                  <a:pt x="18" y="37"/>
                  <a:pt x="17" y="36"/>
                  <a:pt x="17" y="35"/>
                </a:cubicBezTo>
                <a:cubicBezTo>
                  <a:pt x="17" y="35"/>
                  <a:pt x="16" y="35"/>
                  <a:pt x="16" y="35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8"/>
                  <a:pt x="17" y="29"/>
                  <a:pt x="17" y="29"/>
                </a:cubicBezTo>
                <a:cubicBezTo>
                  <a:pt x="18" y="29"/>
                  <a:pt x="18" y="30"/>
                  <a:pt x="18" y="30"/>
                </a:cubicBezTo>
                <a:close/>
                <a:moveTo>
                  <a:pt x="16" y="57"/>
                </a:moveTo>
                <a:cubicBezTo>
                  <a:pt x="16" y="57"/>
                  <a:pt x="15" y="57"/>
                  <a:pt x="15" y="56"/>
                </a:cubicBezTo>
                <a:cubicBezTo>
                  <a:pt x="7" y="60"/>
                  <a:pt x="7" y="60"/>
                  <a:pt x="7" y="60"/>
                </a:cubicBezTo>
                <a:cubicBezTo>
                  <a:pt x="6" y="59"/>
                  <a:pt x="4" y="57"/>
                  <a:pt x="3" y="54"/>
                </a:cubicBezTo>
                <a:cubicBezTo>
                  <a:pt x="2" y="52"/>
                  <a:pt x="1" y="50"/>
                  <a:pt x="0" y="47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1"/>
                  <a:pt x="6" y="39"/>
                  <a:pt x="6" y="36"/>
                </a:cubicBezTo>
                <a:cubicBezTo>
                  <a:pt x="6" y="34"/>
                  <a:pt x="7" y="32"/>
                  <a:pt x="7" y="29"/>
                </a:cubicBezTo>
                <a:cubicBezTo>
                  <a:pt x="0" y="25"/>
                  <a:pt x="0" y="25"/>
                  <a:pt x="0" y="25"/>
                </a:cubicBezTo>
                <a:cubicBezTo>
                  <a:pt x="1" y="23"/>
                  <a:pt x="2" y="20"/>
                  <a:pt x="3" y="18"/>
                </a:cubicBezTo>
                <a:cubicBezTo>
                  <a:pt x="4" y="16"/>
                  <a:pt x="6" y="14"/>
                  <a:pt x="7" y="12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6" y="15"/>
                  <a:pt x="16" y="15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35"/>
                  <a:pt x="16" y="35"/>
                  <a:pt x="16" y="35"/>
                </a:cubicBezTo>
                <a:cubicBezTo>
                  <a:pt x="15" y="35"/>
                  <a:pt x="15" y="35"/>
                  <a:pt x="15" y="36"/>
                </a:cubicBezTo>
                <a:cubicBezTo>
                  <a:pt x="14" y="37"/>
                  <a:pt x="15" y="38"/>
                  <a:pt x="15" y="38"/>
                </a:cubicBezTo>
                <a:cubicBezTo>
                  <a:pt x="16" y="38"/>
                  <a:pt x="16" y="38"/>
                  <a:pt x="16" y="38"/>
                </a:cubicBezTo>
                <a:cubicBezTo>
                  <a:pt x="16" y="45"/>
                  <a:pt x="16" y="45"/>
                  <a:pt x="16" y="45"/>
                </a:cubicBezTo>
                <a:cubicBezTo>
                  <a:pt x="16" y="45"/>
                  <a:pt x="16" y="45"/>
                  <a:pt x="16" y="46"/>
                </a:cubicBezTo>
                <a:lnTo>
                  <a:pt x="16" y="5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sp>
        <p:nvSpPr>
          <p:cNvPr id="71" name="Freeform 34"/>
          <p:cNvSpPr>
            <a:spLocks noEditPoints="1"/>
          </p:cNvSpPr>
          <p:nvPr/>
        </p:nvSpPr>
        <p:spPr bwMode="auto">
          <a:xfrm>
            <a:off x="9250932" y="3817016"/>
            <a:ext cx="243570" cy="239370"/>
          </a:xfrm>
          <a:custGeom>
            <a:avLst/>
            <a:gdLst>
              <a:gd name="T0" fmla="*/ 26 w 35"/>
              <a:gd name="T1" fmla="*/ 23 h 35"/>
              <a:gd name="T2" fmla="*/ 27 w 35"/>
              <a:gd name="T3" fmla="*/ 16 h 35"/>
              <a:gd name="T4" fmla="*/ 26 w 35"/>
              <a:gd name="T5" fmla="*/ 6 h 35"/>
              <a:gd name="T6" fmla="*/ 28 w 35"/>
              <a:gd name="T7" fmla="*/ 3 h 35"/>
              <a:gd name="T8" fmla="*/ 32 w 35"/>
              <a:gd name="T9" fmla="*/ 7 h 35"/>
              <a:gd name="T10" fmla="*/ 31 w 35"/>
              <a:gd name="T11" fmla="*/ 12 h 35"/>
              <a:gd name="T12" fmla="*/ 35 w 35"/>
              <a:gd name="T13" fmla="*/ 13 h 35"/>
              <a:gd name="T14" fmla="*/ 32 w 35"/>
              <a:gd name="T15" fmla="*/ 17 h 35"/>
              <a:gd name="T16" fmla="*/ 35 w 35"/>
              <a:gd name="T17" fmla="*/ 20 h 35"/>
              <a:gd name="T18" fmla="*/ 34 w 35"/>
              <a:gd name="T19" fmla="*/ 25 h 35"/>
              <a:gd name="T20" fmla="*/ 29 w 35"/>
              <a:gd name="T21" fmla="*/ 26 h 35"/>
              <a:gd name="T22" fmla="*/ 30 w 35"/>
              <a:gd name="T23" fmla="*/ 30 h 35"/>
              <a:gd name="T24" fmla="*/ 26 w 35"/>
              <a:gd name="T25" fmla="*/ 30 h 35"/>
              <a:gd name="T26" fmla="*/ 20 w 35"/>
              <a:gd name="T27" fmla="*/ 18 h 35"/>
              <a:gd name="T28" fmla="*/ 17 w 35"/>
              <a:gd name="T29" fmla="*/ 23 h 35"/>
              <a:gd name="T30" fmla="*/ 17 w 35"/>
              <a:gd name="T31" fmla="*/ 28 h 35"/>
              <a:gd name="T32" fmla="*/ 18 w 35"/>
              <a:gd name="T33" fmla="*/ 32 h 35"/>
              <a:gd name="T34" fmla="*/ 22 w 35"/>
              <a:gd name="T35" fmla="*/ 35 h 35"/>
              <a:gd name="T36" fmla="*/ 23 w 35"/>
              <a:gd name="T37" fmla="*/ 31 h 35"/>
              <a:gd name="T38" fmla="*/ 26 w 35"/>
              <a:gd name="T39" fmla="*/ 30 h 35"/>
              <a:gd name="T40" fmla="*/ 25 w 35"/>
              <a:gd name="T41" fmla="*/ 23 h 35"/>
              <a:gd name="T42" fmla="*/ 26 w 35"/>
              <a:gd name="T43" fmla="*/ 16 h 35"/>
              <a:gd name="T44" fmla="*/ 24 w 35"/>
              <a:gd name="T45" fmla="*/ 5 h 35"/>
              <a:gd name="T46" fmla="*/ 23 w 35"/>
              <a:gd name="T47" fmla="*/ 0 h 35"/>
              <a:gd name="T48" fmla="*/ 19 w 35"/>
              <a:gd name="T49" fmla="*/ 3 h 35"/>
              <a:gd name="T50" fmla="*/ 17 w 35"/>
              <a:gd name="T51" fmla="*/ 7 h 35"/>
              <a:gd name="T52" fmla="*/ 23 w 35"/>
              <a:gd name="T53" fmla="*/ 10 h 35"/>
              <a:gd name="T54" fmla="*/ 17 w 35"/>
              <a:gd name="T55" fmla="*/ 12 h 35"/>
              <a:gd name="T56" fmla="*/ 18 w 35"/>
              <a:gd name="T57" fmla="*/ 15 h 35"/>
              <a:gd name="T58" fmla="*/ 17 w 35"/>
              <a:gd name="T59" fmla="*/ 20 h 35"/>
              <a:gd name="T60" fmla="*/ 17 w 35"/>
              <a:gd name="T61" fmla="*/ 15 h 35"/>
              <a:gd name="T62" fmla="*/ 16 w 35"/>
              <a:gd name="T63" fmla="*/ 8 h 35"/>
              <a:gd name="T64" fmla="*/ 17 w 35"/>
              <a:gd name="T65" fmla="*/ 3 h 35"/>
              <a:gd name="T66" fmla="*/ 16 w 35"/>
              <a:gd name="T67" fmla="*/ 0 h 35"/>
              <a:gd name="T68" fmla="*/ 11 w 35"/>
              <a:gd name="T69" fmla="*/ 1 h 35"/>
              <a:gd name="T70" fmla="*/ 10 w 35"/>
              <a:gd name="T71" fmla="*/ 5 h 35"/>
              <a:gd name="T72" fmla="*/ 9 w 35"/>
              <a:gd name="T73" fmla="*/ 11 h 35"/>
              <a:gd name="T74" fmla="*/ 13 w 35"/>
              <a:gd name="T75" fmla="*/ 16 h 35"/>
              <a:gd name="T76" fmla="*/ 9 w 35"/>
              <a:gd name="T77" fmla="*/ 29 h 35"/>
              <a:gd name="T78" fmla="*/ 10 w 35"/>
              <a:gd name="T79" fmla="*/ 34 h 35"/>
              <a:gd name="T80" fmla="*/ 15 w 35"/>
              <a:gd name="T81" fmla="*/ 35 h 35"/>
              <a:gd name="T82" fmla="*/ 17 w 35"/>
              <a:gd name="T83" fmla="*/ 32 h 35"/>
              <a:gd name="T84" fmla="*/ 14 w 35"/>
              <a:gd name="T85" fmla="*/ 29 h 35"/>
              <a:gd name="T86" fmla="*/ 16 w 35"/>
              <a:gd name="T87" fmla="*/ 22 h 35"/>
              <a:gd name="T88" fmla="*/ 17 w 35"/>
              <a:gd name="T89" fmla="*/ 20 h 35"/>
              <a:gd name="T90" fmla="*/ 9 w 35"/>
              <a:gd name="T91" fmla="*/ 11 h 35"/>
              <a:gd name="T92" fmla="*/ 8 w 35"/>
              <a:gd name="T93" fmla="*/ 18 h 35"/>
              <a:gd name="T94" fmla="*/ 9 w 35"/>
              <a:gd name="T95" fmla="*/ 29 h 35"/>
              <a:gd name="T96" fmla="*/ 6 w 35"/>
              <a:gd name="T97" fmla="*/ 31 h 35"/>
              <a:gd name="T98" fmla="*/ 3 w 35"/>
              <a:gd name="T99" fmla="*/ 28 h 35"/>
              <a:gd name="T100" fmla="*/ 4 w 35"/>
              <a:gd name="T101" fmla="*/ 23 h 35"/>
              <a:gd name="T102" fmla="*/ 0 w 35"/>
              <a:gd name="T103" fmla="*/ 22 h 35"/>
              <a:gd name="T104" fmla="*/ 3 w 35"/>
              <a:gd name="T105" fmla="*/ 18 h 35"/>
              <a:gd name="T106" fmla="*/ 0 w 35"/>
              <a:gd name="T107" fmla="*/ 15 h 35"/>
              <a:gd name="T108" fmla="*/ 1 w 35"/>
              <a:gd name="T109" fmla="*/ 10 h 35"/>
              <a:gd name="T110" fmla="*/ 6 w 35"/>
              <a:gd name="T111" fmla="*/ 9 h 35"/>
              <a:gd name="T112" fmla="*/ 5 w 35"/>
              <a:gd name="T113" fmla="*/ 5 h 35"/>
              <a:gd name="T114" fmla="*/ 9 w 35"/>
              <a:gd name="T115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5" h="35">
                <a:moveTo>
                  <a:pt x="26" y="30"/>
                </a:moveTo>
                <a:cubicBezTo>
                  <a:pt x="26" y="23"/>
                  <a:pt x="26" y="23"/>
                  <a:pt x="26" y="23"/>
                </a:cubicBezTo>
                <a:cubicBezTo>
                  <a:pt x="27" y="23"/>
                  <a:pt x="28" y="22"/>
                  <a:pt x="29" y="21"/>
                </a:cubicBezTo>
                <a:cubicBezTo>
                  <a:pt x="29" y="19"/>
                  <a:pt x="28" y="17"/>
                  <a:pt x="27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9" y="4"/>
                  <a:pt x="30" y="5"/>
                  <a:pt x="30" y="5"/>
                </a:cubicBezTo>
                <a:cubicBezTo>
                  <a:pt x="31" y="6"/>
                  <a:pt x="32" y="7"/>
                  <a:pt x="32" y="7"/>
                </a:cubicBezTo>
                <a:cubicBezTo>
                  <a:pt x="29" y="10"/>
                  <a:pt x="29" y="10"/>
                  <a:pt x="29" y="10"/>
                </a:cubicBezTo>
                <a:cubicBezTo>
                  <a:pt x="30" y="10"/>
                  <a:pt x="30" y="11"/>
                  <a:pt x="31" y="12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2"/>
                  <a:pt x="35" y="12"/>
                  <a:pt x="35" y="13"/>
                </a:cubicBezTo>
                <a:cubicBezTo>
                  <a:pt x="35" y="14"/>
                  <a:pt x="35" y="15"/>
                  <a:pt x="35" y="16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8"/>
                  <a:pt x="32" y="19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1"/>
                  <a:pt x="35" y="22"/>
                  <a:pt x="34" y="23"/>
                </a:cubicBezTo>
                <a:cubicBezTo>
                  <a:pt x="34" y="23"/>
                  <a:pt x="34" y="24"/>
                  <a:pt x="34" y="25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5"/>
                  <a:pt x="29" y="25"/>
                  <a:pt x="29" y="26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9"/>
                  <a:pt x="30" y="30"/>
                  <a:pt x="30" y="30"/>
                </a:cubicBezTo>
                <a:cubicBezTo>
                  <a:pt x="29" y="31"/>
                  <a:pt x="28" y="32"/>
                  <a:pt x="28" y="32"/>
                </a:cubicBezTo>
                <a:lnTo>
                  <a:pt x="26" y="30"/>
                </a:lnTo>
                <a:close/>
                <a:moveTo>
                  <a:pt x="18" y="15"/>
                </a:moveTo>
                <a:cubicBezTo>
                  <a:pt x="19" y="16"/>
                  <a:pt x="20" y="17"/>
                  <a:pt x="20" y="18"/>
                </a:cubicBezTo>
                <a:cubicBezTo>
                  <a:pt x="19" y="19"/>
                  <a:pt x="18" y="20"/>
                  <a:pt x="17" y="20"/>
                </a:cubicBezTo>
                <a:cubicBezTo>
                  <a:pt x="17" y="23"/>
                  <a:pt x="17" y="23"/>
                  <a:pt x="17" y="23"/>
                </a:cubicBezTo>
                <a:cubicBezTo>
                  <a:pt x="18" y="24"/>
                  <a:pt x="19" y="25"/>
                  <a:pt x="18" y="27"/>
                </a:cubicBezTo>
                <a:cubicBezTo>
                  <a:pt x="18" y="27"/>
                  <a:pt x="18" y="28"/>
                  <a:pt x="17" y="28"/>
                </a:cubicBezTo>
                <a:cubicBezTo>
                  <a:pt x="17" y="32"/>
                  <a:pt x="17" y="32"/>
                  <a:pt x="17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1" y="35"/>
                  <a:pt x="22" y="35"/>
                </a:cubicBezTo>
                <a:cubicBezTo>
                  <a:pt x="22" y="35"/>
                  <a:pt x="23" y="34"/>
                  <a:pt x="24" y="34"/>
                </a:cubicBezTo>
                <a:cubicBezTo>
                  <a:pt x="23" y="31"/>
                  <a:pt x="23" y="31"/>
                  <a:pt x="23" y="31"/>
                </a:cubicBezTo>
                <a:cubicBezTo>
                  <a:pt x="24" y="30"/>
                  <a:pt x="25" y="30"/>
                  <a:pt x="25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23"/>
                  <a:pt x="26" y="23"/>
                  <a:pt x="26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3" y="23"/>
                  <a:pt x="22" y="21"/>
                  <a:pt x="22" y="19"/>
                </a:cubicBezTo>
                <a:cubicBezTo>
                  <a:pt x="23" y="17"/>
                  <a:pt x="24" y="16"/>
                  <a:pt x="26" y="16"/>
                </a:cubicBezTo>
                <a:cubicBezTo>
                  <a:pt x="26" y="6"/>
                  <a:pt x="26" y="6"/>
                  <a:pt x="26" y="6"/>
                </a:cubicBezTo>
                <a:cubicBezTo>
                  <a:pt x="25" y="5"/>
                  <a:pt x="25" y="5"/>
                  <a:pt x="24" y="5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1"/>
                  <a:pt x="23" y="1"/>
                  <a:pt x="23" y="0"/>
                </a:cubicBezTo>
                <a:cubicBezTo>
                  <a:pt x="22" y="0"/>
                  <a:pt x="21" y="0"/>
                  <a:pt x="20" y="0"/>
                </a:cubicBezTo>
                <a:cubicBezTo>
                  <a:pt x="19" y="3"/>
                  <a:pt x="19" y="3"/>
                  <a:pt x="19" y="3"/>
                </a:cubicBezTo>
                <a:cubicBezTo>
                  <a:pt x="18" y="3"/>
                  <a:pt x="18" y="3"/>
                  <a:pt x="17" y="3"/>
                </a:cubicBezTo>
                <a:cubicBezTo>
                  <a:pt x="17" y="7"/>
                  <a:pt x="17" y="7"/>
                  <a:pt x="17" y="7"/>
                </a:cubicBezTo>
                <a:cubicBezTo>
                  <a:pt x="18" y="6"/>
                  <a:pt x="20" y="6"/>
                  <a:pt x="21" y="6"/>
                </a:cubicBezTo>
                <a:cubicBezTo>
                  <a:pt x="23" y="6"/>
                  <a:pt x="24" y="8"/>
                  <a:pt x="23" y="10"/>
                </a:cubicBezTo>
                <a:cubicBezTo>
                  <a:pt x="23" y="12"/>
                  <a:pt x="21" y="13"/>
                  <a:pt x="19" y="13"/>
                </a:cubicBezTo>
                <a:cubicBezTo>
                  <a:pt x="18" y="13"/>
                  <a:pt x="18" y="12"/>
                  <a:pt x="17" y="12"/>
                </a:cubicBezTo>
                <a:cubicBezTo>
                  <a:pt x="17" y="15"/>
                  <a:pt x="17" y="15"/>
                  <a:pt x="17" y="15"/>
                </a:cubicBezTo>
                <a:cubicBezTo>
                  <a:pt x="18" y="15"/>
                  <a:pt x="18" y="15"/>
                  <a:pt x="18" y="15"/>
                </a:cubicBezTo>
                <a:close/>
                <a:moveTo>
                  <a:pt x="17" y="20"/>
                </a:moveTo>
                <a:cubicBezTo>
                  <a:pt x="17" y="20"/>
                  <a:pt x="17" y="20"/>
                  <a:pt x="17" y="20"/>
                </a:cubicBezTo>
                <a:cubicBezTo>
                  <a:pt x="15" y="19"/>
                  <a:pt x="15" y="18"/>
                  <a:pt x="15" y="17"/>
                </a:cubicBezTo>
                <a:cubicBezTo>
                  <a:pt x="15" y="16"/>
                  <a:pt x="16" y="15"/>
                  <a:pt x="17" y="15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1"/>
                  <a:pt x="16" y="10"/>
                  <a:pt x="16" y="8"/>
                </a:cubicBezTo>
                <a:cubicBezTo>
                  <a:pt x="17" y="8"/>
                  <a:pt x="17" y="7"/>
                  <a:pt x="17" y="7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4" y="0"/>
                  <a:pt x="13" y="0"/>
                </a:cubicBezTo>
                <a:cubicBezTo>
                  <a:pt x="12" y="0"/>
                  <a:pt x="12" y="1"/>
                  <a:pt x="11" y="1"/>
                </a:cubicBezTo>
                <a:cubicBezTo>
                  <a:pt x="12" y="4"/>
                  <a:pt x="12" y="4"/>
                  <a:pt x="12" y="4"/>
                </a:cubicBezTo>
                <a:cubicBezTo>
                  <a:pt x="11" y="5"/>
                  <a:pt x="10" y="5"/>
                  <a:pt x="10" y="5"/>
                </a:cubicBezTo>
                <a:cubicBezTo>
                  <a:pt x="9" y="5"/>
                  <a:pt x="9" y="5"/>
                  <a:pt x="9" y="5"/>
                </a:cubicBezTo>
                <a:cubicBezTo>
                  <a:pt x="9" y="11"/>
                  <a:pt x="9" y="11"/>
                  <a:pt x="9" y="11"/>
                </a:cubicBezTo>
                <a:cubicBezTo>
                  <a:pt x="10" y="11"/>
                  <a:pt x="10" y="12"/>
                  <a:pt x="10" y="12"/>
                </a:cubicBezTo>
                <a:cubicBezTo>
                  <a:pt x="12" y="12"/>
                  <a:pt x="13" y="14"/>
                  <a:pt x="13" y="16"/>
                </a:cubicBezTo>
                <a:cubicBezTo>
                  <a:pt x="12" y="18"/>
                  <a:pt x="11" y="19"/>
                  <a:pt x="9" y="19"/>
                </a:cubicBezTo>
                <a:cubicBezTo>
                  <a:pt x="9" y="29"/>
                  <a:pt x="9" y="29"/>
                  <a:pt x="9" y="29"/>
                </a:cubicBezTo>
                <a:cubicBezTo>
                  <a:pt x="10" y="30"/>
                  <a:pt x="10" y="30"/>
                  <a:pt x="11" y="30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2" y="34"/>
                </a:cubicBezTo>
                <a:cubicBezTo>
                  <a:pt x="13" y="35"/>
                  <a:pt x="14" y="35"/>
                  <a:pt x="15" y="35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7" y="32"/>
                  <a:pt x="17" y="32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29"/>
                  <a:pt x="15" y="29"/>
                  <a:pt x="14" y="29"/>
                </a:cubicBezTo>
                <a:cubicBezTo>
                  <a:pt x="12" y="28"/>
                  <a:pt x="11" y="26"/>
                  <a:pt x="12" y="25"/>
                </a:cubicBezTo>
                <a:cubicBezTo>
                  <a:pt x="12" y="23"/>
                  <a:pt x="14" y="22"/>
                  <a:pt x="16" y="22"/>
                </a:cubicBezTo>
                <a:cubicBezTo>
                  <a:pt x="17" y="22"/>
                  <a:pt x="17" y="23"/>
                  <a:pt x="17" y="23"/>
                </a:cubicBezTo>
                <a:lnTo>
                  <a:pt x="17" y="20"/>
                </a:lnTo>
                <a:close/>
                <a:moveTo>
                  <a:pt x="9" y="5"/>
                </a:moveTo>
                <a:cubicBezTo>
                  <a:pt x="9" y="11"/>
                  <a:pt x="9" y="11"/>
                  <a:pt x="9" y="11"/>
                </a:cubicBezTo>
                <a:cubicBezTo>
                  <a:pt x="8" y="11"/>
                  <a:pt x="6" y="12"/>
                  <a:pt x="6" y="14"/>
                </a:cubicBezTo>
                <a:cubicBezTo>
                  <a:pt x="5" y="16"/>
                  <a:pt x="6" y="18"/>
                  <a:pt x="8" y="18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5" y="30"/>
                  <a:pt x="5" y="30"/>
                </a:cubicBezTo>
                <a:cubicBezTo>
                  <a:pt x="4" y="29"/>
                  <a:pt x="3" y="28"/>
                  <a:pt x="3" y="28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4"/>
                  <a:pt x="4" y="23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3"/>
                  <a:pt x="0" y="22"/>
                  <a:pt x="0" y="22"/>
                </a:cubicBezTo>
                <a:cubicBezTo>
                  <a:pt x="0" y="21"/>
                  <a:pt x="0" y="20"/>
                  <a:pt x="0" y="19"/>
                </a:cubicBezTo>
                <a:cubicBezTo>
                  <a:pt x="3" y="18"/>
                  <a:pt x="3" y="18"/>
                  <a:pt x="3" y="18"/>
                </a:cubicBezTo>
                <a:cubicBezTo>
                  <a:pt x="3" y="17"/>
                  <a:pt x="3" y="17"/>
                  <a:pt x="3" y="16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4"/>
                  <a:pt x="0" y="13"/>
                  <a:pt x="0" y="12"/>
                </a:cubicBezTo>
                <a:cubicBezTo>
                  <a:pt x="1" y="11"/>
                  <a:pt x="1" y="11"/>
                  <a:pt x="1" y="10"/>
                </a:cubicBezTo>
                <a:cubicBezTo>
                  <a:pt x="5" y="11"/>
                  <a:pt x="5" y="11"/>
                  <a:pt x="5" y="11"/>
                </a:cubicBezTo>
                <a:cubicBezTo>
                  <a:pt x="5" y="10"/>
                  <a:pt x="5" y="10"/>
                  <a:pt x="6" y="9"/>
                </a:cubicBezTo>
                <a:cubicBezTo>
                  <a:pt x="3" y="6"/>
                  <a:pt x="3" y="6"/>
                  <a:pt x="3" y="6"/>
                </a:cubicBezTo>
                <a:cubicBezTo>
                  <a:pt x="4" y="6"/>
                  <a:pt x="5" y="5"/>
                  <a:pt x="5" y="5"/>
                </a:cubicBezTo>
                <a:cubicBezTo>
                  <a:pt x="6" y="4"/>
                  <a:pt x="7" y="3"/>
                  <a:pt x="7" y="3"/>
                </a:cubicBezTo>
                <a:lnTo>
                  <a:pt x="9" y="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txBody>
          <a:bodyPr vert="horz" wrap="square" lIns="60951" tIns="30475" rIns="60951" bIns="30475" numCol="1" anchor="t" anchorCtr="0" compatLnSpc="1">
            <a:prstTxWarp prst="textNoShape">
              <a:avLst/>
            </a:prstTxWarp>
          </a:bodyPr>
          <a:lstStyle/>
          <a:p>
            <a:endParaRPr lang="fr-FR" sz="1200" dirty="0"/>
          </a:p>
        </p:txBody>
      </p:sp>
      <p:grpSp>
        <p:nvGrpSpPr>
          <p:cNvPr id="72" name="Группа 2"/>
          <p:cNvGrpSpPr/>
          <p:nvPr/>
        </p:nvGrpSpPr>
        <p:grpSpPr>
          <a:xfrm>
            <a:off x="720583" y="1640814"/>
            <a:ext cx="7094129" cy="933555"/>
            <a:chOff x="1000875" y="3284656"/>
            <a:chExt cx="7094129" cy="933555"/>
          </a:xfrm>
        </p:grpSpPr>
        <p:sp>
          <p:nvSpPr>
            <p:cNvPr id="73" name="Freeform: Shape 5"/>
            <p:cNvSpPr/>
            <p:nvPr/>
          </p:nvSpPr>
          <p:spPr>
            <a:xfrm>
              <a:off x="1000875" y="3392074"/>
              <a:ext cx="274940" cy="262217"/>
            </a:xfrm>
            <a:custGeom>
              <a:avLst/>
              <a:gdLst/>
              <a:ahLst/>
              <a:cxnLst/>
              <a:rect l="l" t="t" r="r" b="b"/>
              <a:pathLst>
                <a:path w="212255" h="202432">
                  <a:moveTo>
                    <a:pt x="106128" y="0"/>
                  </a:moveTo>
                  <a:cubicBezTo>
                    <a:pt x="107600" y="66"/>
                    <a:pt x="108865" y="635"/>
                    <a:pt x="109922" y="1705"/>
                  </a:cubicBezTo>
                  <a:cubicBezTo>
                    <a:pt x="110980" y="2776"/>
                    <a:pt x="111799" y="3951"/>
                    <a:pt x="112378" y="5229"/>
                  </a:cubicBezTo>
                  <a:lnTo>
                    <a:pt x="141078" y="63267"/>
                  </a:lnTo>
                  <a:lnTo>
                    <a:pt x="205112" y="72579"/>
                  </a:lnTo>
                  <a:cubicBezTo>
                    <a:pt x="206749" y="72808"/>
                    <a:pt x="208322" y="73371"/>
                    <a:pt x="209832" y="74269"/>
                  </a:cubicBezTo>
                  <a:cubicBezTo>
                    <a:pt x="211341" y="75167"/>
                    <a:pt x="212149" y="76560"/>
                    <a:pt x="212255" y="78447"/>
                  </a:cubicBezTo>
                  <a:cubicBezTo>
                    <a:pt x="212221" y="79603"/>
                    <a:pt x="211875" y="80703"/>
                    <a:pt x="211219" y="81747"/>
                  </a:cubicBezTo>
                  <a:cubicBezTo>
                    <a:pt x="210562" y="82792"/>
                    <a:pt x="209802" y="83732"/>
                    <a:pt x="208939" y="84569"/>
                  </a:cubicBezTo>
                  <a:lnTo>
                    <a:pt x="162635" y="129725"/>
                  </a:lnTo>
                  <a:lnTo>
                    <a:pt x="173605" y="193503"/>
                  </a:lnTo>
                  <a:cubicBezTo>
                    <a:pt x="173666" y="193944"/>
                    <a:pt x="173704" y="194370"/>
                    <a:pt x="173717" y="194779"/>
                  </a:cubicBezTo>
                  <a:cubicBezTo>
                    <a:pt x="173730" y="195188"/>
                    <a:pt x="173736" y="195613"/>
                    <a:pt x="173733" y="196054"/>
                  </a:cubicBezTo>
                  <a:cubicBezTo>
                    <a:pt x="173746" y="197771"/>
                    <a:pt x="173337" y="199249"/>
                    <a:pt x="172505" y="200487"/>
                  </a:cubicBezTo>
                  <a:cubicBezTo>
                    <a:pt x="171673" y="201725"/>
                    <a:pt x="170339" y="202374"/>
                    <a:pt x="168503" y="202432"/>
                  </a:cubicBezTo>
                  <a:cubicBezTo>
                    <a:pt x="167605" y="202424"/>
                    <a:pt x="166723" y="202281"/>
                    <a:pt x="165856" y="202002"/>
                  </a:cubicBezTo>
                  <a:cubicBezTo>
                    <a:pt x="164990" y="201723"/>
                    <a:pt x="164171" y="201356"/>
                    <a:pt x="163401" y="200902"/>
                  </a:cubicBezTo>
                  <a:lnTo>
                    <a:pt x="106128" y="170798"/>
                  </a:lnTo>
                  <a:lnTo>
                    <a:pt x="48854" y="200902"/>
                  </a:lnTo>
                  <a:cubicBezTo>
                    <a:pt x="48028" y="201356"/>
                    <a:pt x="47193" y="201723"/>
                    <a:pt x="46351" y="202002"/>
                  </a:cubicBezTo>
                  <a:cubicBezTo>
                    <a:pt x="45509" y="202281"/>
                    <a:pt x="44642" y="202424"/>
                    <a:pt x="43752" y="202432"/>
                  </a:cubicBezTo>
                  <a:cubicBezTo>
                    <a:pt x="41910" y="202374"/>
                    <a:pt x="40555" y="201725"/>
                    <a:pt x="39686" y="200487"/>
                  </a:cubicBezTo>
                  <a:cubicBezTo>
                    <a:pt x="38817" y="199249"/>
                    <a:pt x="38387" y="197771"/>
                    <a:pt x="38395" y="196054"/>
                  </a:cubicBezTo>
                  <a:cubicBezTo>
                    <a:pt x="38397" y="195613"/>
                    <a:pt x="38424" y="195188"/>
                    <a:pt x="38474" y="194779"/>
                  </a:cubicBezTo>
                  <a:cubicBezTo>
                    <a:pt x="38525" y="194370"/>
                    <a:pt x="38583" y="193944"/>
                    <a:pt x="38650" y="193503"/>
                  </a:cubicBezTo>
                  <a:lnTo>
                    <a:pt x="49620" y="129725"/>
                  </a:lnTo>
                  <a:lnTo>
                    <a:pt x="3189" y="84569"/>
                  </a:lnTo>
                  <a:cubicBezTo>
                    <a:pt x="2386" y="83732"/>
                    <a:pt x="1664" y="82792"/>
                    <a:pt x="1020" y="81747"/>
                  </a:cubicBezTo>
                  <a:cubicBezTo>
                    <a:pt x="377" y="80703"/>
                    <a:pt x="37" y="79603"/>
                    <a:pt x="0" y="78447"/>
                  </a:cubicBezTo>
                  <a:cubicBezTo>
                    <a:pt x="98" y="76560"/>
                    <a:pt x="890" y="75167"/>
                    <a:pt x="2376" y="74269"/>
                  </a:cubicBezTo>
                  <a:cubicBezTo>
                    <a:pt x="3861" y="73371"/>
                    <a:pt x="5450" y="72808"/>
                    <a:pt x="7143" y="72579"/>
                  </a:cubicBezTo>
                  <a:lnTo>
                    <a:pt x="71177" y="63267"/>
                  </a:lnTo>
                  <a:lnTo>
                    <a:pt x="99877" y="5229"/>
                  </a:lnTo>
                  <a:cubicBezTo>
                    <a:pt x="100457" y="3951"/>
                    <a:pt x="101275" y="2776"/>
                    <a:pt x="102333" y="1705"/>
                  </a:cubicBezTo>
                  <a:cubicBezTo>
                    <a:pt x="103390" y="635"/>
                    <a:pt x="104655" y="66"/>
                    <a:pt x="106128" y="0"/>
                  </a:cubicBezTo>
                  <a:close/>
                </a:path>
              </a:pathLst>
            </a:custGeom>
            <a:solidFill>
              <a:srgbClr val="2A596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492376" y="3715509"/>
              <a:ext cx="6602628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60000">
                <a:lnSpc>
                  <a:spcPct val="150000"/>
                </a:lnSpc>
              </a:pPr>
              <a:endParaRPr lang="fr-FR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492375" y="3284656"/>
              <a:ext cx="5533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Conception et développement d’une application de gestion du projet</a:t>
              </a:r>
              <a:endParaRPr lang="fr-FR" b="1" dirty="0">
                <a:solidFill>
                  <a:schemeClr val="tx1">
                    <a:lumMod val="95000"/>
                    <a:lumOff val="5000"/>
                  </a:schemeClr>
                </a:solidFill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6" name="Группа 6"/>
          <p:cNvGrpSpPr/>
          <p:nvPr/>
        </p:nvGrpSpPr>
        <p:grpSpPr>
          <a:xfrm>
            <a:off x="758376" y="2846356"/>
            <a:ext cx="7094129" cy="695274"/>
            <a:chOff x="1000875" y="4886106"/>
            <a:chExt cx="7094129" cy="933555"/>
          </a:xfrm>
        </p:grpSpPr>
        <p:grpSp>
          <p:nvGrpSpPr>
            <p:cNvPr id="77" name="Группа 3"/>
            <p:cNvGrpSpPr/>
            <p:nvPr/>
          </p:nvGrpSpPr>
          <p:grpSpPr>
            <a:xfrm>
              <a:off x="1000875" y="4993524"/>
              <a:ext cx="7094129" cy="826137"/>
              <a:chOff x="1000875" y="4993524"/>
              <a:chExt cx="7094129" cy="826137"/>
            </a:xfrm>
          </p:grpSpPr>
          <p:sp>
            <p:nvSpPr>
              <p:cNvPr id="79" name="Freeform: Shape 5"/>
              <p:cNvSpPr/>
              <p:nvPr/>
            </p:nvSpPr>
            <p:spPr>
              <a:xfrm>
                <a:off x="1000875" y="4993524"/>
                <a:ext cx="274940" cy="262217"/>
              </a:xfrm>
              <a:custGeom>
                <a:avLst/>
                <a:gdLst/>
                <a:ahLst/>
                <a:cxnLst/>
                <a:rect l="l" t="t" r="r" b="b"/>
                <a:pathLst>
                  <a:path w="212255" h="202432">
                    <a:moveTo>
                      <a:pt x="106128" y="0"/>
                    </a:moveTo>
                    <a:cubicBezTo>
                      <a:pt x="107600" y="66"/>
                      <a:pt x="108865" y="635"/>
                      <a:pt x="109922" y="1705"/>
                    </a:cubicBezTo>
                    <a:cubicBezTo>
                      <a:pt x="110980" y="2776"/>
                      <a:pt x="111799" y="3951"/>
                      <a:pt x="112378" y="5229"/>
                    </a:cubicBezTo>
                    <a:lnTo>
                      <a:pt x="141078" y="63267"/>
                    </a:lnTo>
                    <a:lnTo>
                      <a:pt x="205112" y="72579"/>
                    </a:lnTo>
                    <a:cubicBezTo>
                      <a:pt x="206749" y="72808"/>
                      <a:pt x="208322" y="73371"/>
                      <a:pt x="209832" y="74269"/>
                    </a:cubicBezTo>
                    <a:cubicBezTo>
                      <a:pt x="211341" y="75167"/>
                      <a:pt x="212149" y="76560"/>
                      <a:pt x="212255" y="78447"/>
                    </a:cubicBezTo>
                    <a:cubicBezTo>
                      <a:pt x="212221" y="79603"/>
                      <a:pt x="211875" y="80703"/>
                      <a:pt x="211219" y="81747"/>
                    </a:cubicBezTo>
                    <a:cubicBezTo>
                      <a:pt x="210562" y="82792"/>
                      <a:pt x="209802" y="83732"/>
                      <a:pt x="208939" y="84569"/>
                    </a:cubicBezTo>
                    <a:lnTo>
                      <a:pt x="162635" y="129725"/>
                    </a:lnTo>
                    <a:lnTo>
                      <a:pt x="173605" y="193503"/>
                    </a:lnTo>
                    <a:cubicBezTo>
                      <a:pt x="173666" y="193944"/>
                      <a:pt x="173704" y="194370"/>
                      <a:pt x="173717" y="194779"/>
                    </a:cubicBezTo>
                    <a:cubicBezTo>
                      <a:pt x="173730" y="195188"/>
                      <a:pt x="173736" y="195613"/>
                      <a:pt x="173733" y="196054"/>
                    </a:cubicBezTo>
                    <a:cubicBezTo>
                      <a:pt x="173746" y="197771"/>
                      <a:pt x="173337" y="199249"/>
                      <a:pt x="172505" y="200487"/>
                    </a:cubicBezTo>
                    <a:cubicBezTo>
                      <a:pt x="171673" y="201725"/>
                      <a:pt x="170339" y="202374"/>
                      <a:pt x="168503" y="202432"/>
                    </a:cubicBezTo>
                    <a:cubicBezTo>
                      <a:pt x="167605" y="202424"/>
                      <a:pt x="166723" y="202281"/>
                      <a:pt x="165856" y="202002"/>
                    </a:cubicBezTo>
                    <a:cubicBezTo>
                      <a:pt x="164990" y="201723"/>
                      <a:pt x="164171" y="201356"/>
                      <a:pt x="163401" y="200902"/>
                    </a:cubicBezTo>
                    <a:lnTo>
                      <a:pt x="106128" y="170798"/>
                    </a:lnTo>
                    <a:lnTo>
                      <a:pt x="48854" y="200902"/>
                    </a:lnTo>
                    <a:cubicBezTo>
                      <a:pt x="48028" y="201356"/>
                      <a:pt x="47193" y="201723"/>
                      <a:pt x="46351" y="202002"/>
                    </a:cubicBezTo>
                    <a:cubicBezTo>
                      <a:pt x="45509" y="202281"/>
                      <a:pt x="44642" y="202424"/>
                      <a:pt x="43752" y="202432"/>
                    </a:cubicBezTo>
                    <a:cubicBezTo>
                      <a:pt x="41910" y="202374"/>
                      <a:pt x="40555" y="201725"/>
                      <a:pt x="39686" y="200487"/>
                    </a:cubicBezTo>
                    <a:cubicBezTo>
                      <a:pt x="38817" y="199249"/>
                      <a:pt x="38387" y="197771"/>
                      <a:pt x="38395" y="196054"/>
                    </a:cubicBezTo>
                    <a:cubicBezTo>
                      <a:pt x="38397" y="195613"/>
                      <a:pt x="38424" y="195188"/>
                      <a:pt x="38474" y="194779"/>
                    </a:cubicBezTo>
                    <a:cubicBezTo>
                      <a:pt x="38525" y="194370"/>
                      <a:pt x="38583" y="193944"/>
                      <a:pt x="38650" y="193503"/>
                    </a:cubicBezTo>
                    <a:lnTo>
                      <a:pt x="49620" y="129725"/>
                    </a:lnTo>
                    <a:lnTo>
                      <a:pt x="3189" y="84569"/>
                    </a:lnTo>
                    <a:cubicBezTo>
                      <a:pt x="2386" y="83732"/>
                      <a:pt x="1664" y="82792"/>
                      <a:pt x="1020" y="81747"/>
                    </a:cubicBezTo>
                    <a:cubicBezTo>
                      <a:pt x="377" y="80703"/>
                      <a:pt x="37" y="79603"/>
                      <a:pt x="0" y="78447"/>
                    </a:cubicBezTo>
                    <a:cubicBezTo>
                      <a:pt x="98" y="76560"/>
                      <a:pt x="890" y="75167"/>
                      <a:pt x="2376" y="74269"/>
                    </a:cubicBezTo>
                    <a:cubicBezTo>
                      <a:pt x="3861" y="73371"/>
                      <a:pt x="5450" y="72808"/>
                      <a:pt x="7143" y="72579"/>
                    </a:cubicBezTo>
                    <a:lnTo>
                      <a:pt x="71177" y="63267"/>
                    </a:lnTo>
                    <a:lnTo>
                      <a:pt x="99877" y="5229"/>
                    </a:lnTo>
                    <a:cubicBezTo>
                      <a:pt x="100457" y="3951"/>
                      <a:pt x="101275" y="2776"/>
                      <a:pt x="102333" y="1705"/>
                    </a:cubicBezTo>
                    <a:cubicBezTo>
                      <a:pt x="103390" y="635"/>
                      <a:pt x="104655" y="66"/>
                      <a:pt x="106128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1492376" y="5316959"/>
                <a:ext cx="6602628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>
                  <a:lnSpc>
                    <a:spcPct val="150000"/>
                  </a:lnSpc>
                </a:pPr>
                <a:endParaRPr lang="fr-FR" sz="2000" spc="-15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1492375" y="4886106"/>
              <a:ext cx="5533075" cy="495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Test de l’application</a:t>
              </a:r>
              <a:endParaRPr lang="fr-FR" b="1" dirty="0">
                <a:solidFill>
                  <a:schemeClr val="tx1">
                    <a:lumMod val="95000"/>
                    <a:lumOff val="5000"/>
                  </a:schemeClr>
                </a:solidFill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1" name="Группа 4"/>
          <p:cNvGrpSpPr/>
          <p:nvPr/>
        </p:nvGrpSpPr>
        <p:grpSpPr>
          <a:xfrm>
            <a:off x="738320" y="3809464"/>
            <a:ext cx="7084011" cy="608950"/>
            <a:chOff x="1010993" y="6296256"/>
            <a:chExt cx="7084011" cy="1126636"/>
          </a:xfrm>
        </p:grpSpPr>
        <p:sp>
          <p:nvSpPr>
            <p:cNvPr id="82" name="Freeform: Shape 5"/>
            <p:cNvSpPr/>
            <p:nvPr/>
          </p:nvSpPr>
          <p:spPr>
            <a:xfrm>
              <a:off x="1010993" y="6351188"/>
              <a:ext cx="266243" cy="332255"/>
            </a:xfrm>
            <a:custGeom>
              <a:avLst/>
              <a:gdLst/>
              <a:ahLst/>
              <a:cxnLst/>
              <a:rect l="l" t="t" r="r" b="b"/>
              <a:pathLst>
                <a:path w="212255" h="202432">
                  <a:moveTo>
                    <a:pt x="106128" y="0"/>
                  </a:moveTo>
                  <a:cubicBezTo>
                    <a:pt x="107600" y="66"/>
                    <a:pt x="108865" y="635"/>
                    <a:pt x="109922" y="1705"/>
                  </a:cubicBezTo>
                  <a:cubicBezTo>
                    <a:pt x="110980" y="2776"/>
                    <a:pt x="111799" y="3951"/>
                    <a:pt x="112378" y="5229"/>
                  </a:cubicBezTo>
                  <a:lnTo>
                    <a:pt x="141078" y="63267"/>
                  </a:lnTo>
                  <a:lnTo>
                    <a:pt x="205112" y="72579"/>
                  </a:lnTo>
                  <a:cubicBezTo>
                    <a:pt x="206749" y="72808"/>
                    <a:pt x="208322" y="73371"/>
                    <a:pt x="209832" y="74269"/>
                  </a:cubicBezTo>
                  <a:cubicBezTo>
                    <a:pt x="211341" y="75167"/>
                    <a:pt x="212149" y="76560"/>
                    <a:pt x="212255" y="78447"/>
                  </a:cubicBezTo>
                  <a:cubicBezTo>
                    <a:pt x="212221" y="79603"/>
                    <a:pt x="211875" y="80703"/>
                    <a:pt x="211219" y="81747"/>
                  </a:cubicBezTo>
                  <a:cubicBezTo>
                    <a:pt x="210562" y="82792"/>
                    <a:pt x="209802" y="83732"/>
                    <a:pt x="208939" y="84569"/>
                  </a:cubicBezTo>
                  <a:lnTo>
                    <a:pt x="162635" y="129725"/>
                  </a:lnTo>
                  <a:lnTo>
                    <a:pt x="173605" y="193503"/>
                  </a:lnTo>
                  <a:cubicBezTo>
                    <a:pt x="173666" y="193944"/>
                    <a:pt x="173704" y="194370"/>
                    <a:pt x="173717" y="194779"/>
                  </a:cubicBezTo>
                  <a:cubicBezTo>
                    <a:pt x="173730" y="195188"/>
                    <a:pt x="173736" y="195613"/>
                    <a:pt x="173733" y="196054"/>
                  </a:cubicBezTo>
                  <a:cubicBezTo>
                    <a:pt x="173746" y="197771"/>
                    <a:pt x="173337" y="199249"/>
                    <a:pt x="172505" y="200487"/>
                  </a:cubicBezTo>
                  <a:cubicBezTo>
                    <a:pt x="171673" y="201725"/>
                    <a:pt x="170339" y="202374"/>
                    <a:pt x="168503" y="202432"/>
                  </a:cubicBezTo>
                  <a:cubicBezTo>
                    <a:pt x="167605" y="202424"/>
                    <a:pt x="166723" y="202281"/>
                    <a:pt x="165856" y="202002"/>
                  </a:cubicBezTo>
                  <a:cubicBezTo>
                    <a:pt x="164990" y="201723"/>
                    <a:pt x="164171" y="201356"/>
                    <a:pt x="163401" y="200902"/>
                  </a:cubicBezTo>
                  <a:lnTo>
                    <a:pt x="106128" y="170798"/>
                  </a:lnTo>
                  <a:lnTo>
                    <a:pt x="48854" y="200902"/>
                  </a:lnTo>
                  <a:cubicBezTo>
                    <a:pt x="48028" y="201356"/>
                    <a:pt x="47193" y="201723"/>
                    <a:pt x="46351" y="202002"/>
                  </a:cubicBezTo>
                  <a:cubicBezTo>
                    <a:pt x="45509" y="202281"/>
                    <a:pt x="44642" y="202424"/>
                    <a:pt x="43752" y="202432"/>
                  </a:cubicBezTo>
                  <a:cubicBezTo>
                    <a:pt x="41910" y="202374"/>
                    <a:pt x="40555" y="201725"/>
                    <a:pt x="39686" y="200487"/>
                  </a:cubicBezTo>
                  <a:cubicBezTo>
                    <a:pt x="38817" y="199249"/>
                    <a:pt x="38387" y="197771"/>
                    <a:pt x="38395" y="196054"/>
                  </a:cubicBezTo>
                  <a:cubicBezTo>
                    <a:pt x="38397" y="195613"/>
                    <a:pt x="38424" y="195188"/>
                    <a:pt x="38474" y="194779"/>
                  </a:cubicBezTo>
                  <a:cubicBezTo>
                    <a:pt x="38525" y="194370"/>
                    <a:pt x="38583" y="193944"/>
                    <a:pt x="38650" y="193503"/>
                  </a:cubicBezTo>
                  <a:lnTo>
                    <a:pt x="49620" y="129725"/>
                  </a:lnTo>
                  <a:lnTo>
                    <a:pt x="3189" y="84569"/>
                  </a:lnTo>
                  <a:cubicBezTo>
                    <a:pt x="2386" y="83732"/>
                    <a:pt x="1664" y="82792"/>
                    <a:pt x="1020" y="81747"/>
                  </a:cubicBezTo>
                  <a:cubicBezTo>
                    <a:pt x="377" y="80703"/>
                    <a:pt x="37" y="79603"/>
                    <a:pt x="0" y="78447"/>
                  </a:cubicBezTo>
                  <a:cubicBezTo>
                    <a:pt x="98" y="76560"/>
                    <a:pt x="890" y="75167"/>
                    <a:pt x="2376" y="74269"/>
                  </a:cubicBezTo>
                  <a:cubicBezTo>
                    <a:pt x="3861" y="73371"/>
                    <a:pt x="5450" y="72808"/>
                    <a:pt x="7143" y="72579"/>
                  </a:cubicBezTo>
                  <a:lnTo>
                    <a:pt x="71177" y="63267"/>
                  </a:lnTo>
                  <a:lnTo>
                    <a:pt x="99877" y="5229"/>
                  </a:lnTo>
                  <a:cubicBezTo>
                    <a:pt x="100457" y="3951"/>
                    <a:pt x="101275" y="2776"/>
                    <a:pt x="102333" y="1705"/>
                  </a:cubicBezTo>
                  <a:cubicBezTo>
                    <a:pt x="103390" y="635"/>
                    <a:pt x="104655" y="66"/>
                    <a:pt x="106128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92376" y="6920190"/>
              <a:ext cx="6602628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60000">
                <a:lnSpc>
                  <a:spcPct val="150000"/>
                </a:lnSpc>
              </a:pPr>
              <a:endParaRPr lang="fr-FR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492376" y="6296256"/>
              <a:ext cx="6327688" cy="68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Déploiement et mise en place d’un chaine CI/CD</a:t>
              </a:r>
              <a:endParaRPr lang="fr-FR" b="1" dirty="0">
                <a:solidFill>
                  <a:schemeClr val="tx1">
                    <a:lumMod val="95000"/>
                    <a:lumOff val="5000"/>
                  </a:schemeClr>
                </a:solidFill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85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86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96" name="Right Arrow 95"/>
          <p:cNvSpPr/>
          <p:nvPr/>
        </p:nvSpPr>
        <p:spPr>
          <a:xfrm rot="3138736">
            <a:off x="5514486" y="4950425"/>
            <a:ext cx="507673" cy="107308"/>
          </a:xfrm>
          <a:prstGeom prst="rightArrow">
            <a:avLst/>
          </a:prstGeom>
          <a:gradFill>
            <a:gsLst>
              <a:gs pos="0">
                <a:srgbClr val="2A5968"/>
              </a:gs>
              <a:gs pos="100000">
                <a:srgbClr val="FF996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ight Arrow 96"/>
          <p:cNvSpPr/>
          <p:nvPr/>
        </p:nvSpPr>
        <p:spPr>
          <a:xfrm rot="5400000">
            <a:off x="4501448" y="4987749"/>
            <a:ext cx="507673" cy="107308"/>
          </a:xfrm>
          <a:prstGeom prst="rightArrow">
            <a:avLst/>
          </a:prstGeom>
          <a:gradFill>
            <a:gsLst>
              <a:gs pos="0">
                <a:srgbClr val="2A5968"/>
              </a:gs>
              <a:gs pos="100000">
                <a:srgbClr val="FF996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ight Arrow 97"/>
          <p:cNvSpPr/>
          <p:nvPr/>
        </p:nvSpPr>
        <p:spPr>
          <a:xfrm rot="7552740">
            <a:off x="3441827" y="4958277"/>
            <a:ext cx="507673" cy="107308"/>
          </a:xfrm>
          <a:prstGeom prst="rightArrow">
            <a:avLst/>
          </a:prstGeom>
          <a:gradFill>
            <a:gsLst>
              <a:gs pos="0">
                <a:srgbClr val="2A5968"/>
              </a:gs>
              <a:gs pos="100000">
                <a:srgbClr val="FF996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9" name="Group 19">
            <a:extLst>
              <a:ext uri="{FF2B5EF4-FFF2-40B4-BE49-F238E27FC236}">
                <a16:creationId xmlns:a16="http://schemas.microsoft.com/office/drawing/2014/main" id="{22517351-F5D4-489A-A5A1-654B2F2B5BE8}"/>
              </a:ext>
            </a:extLst>
          </p:cNvPr>
          <p:cNvGrpSpPr/>
          <p:nvPr/>
        </p:nvGrpSpPr>
        <p:grpSpPr>
          <a:xfrm>
            <a:off x="4383547" y="4146702"/>
            <a:ext cx="699340" cy="572385"/>
            <a:chOff x="7252380" y="3229159"/>
            <a:chExt cx="699340" cy="572385"/>
          </a:xfrm>
        </p:grpSpPr>
        <p:pic>
          <p:nvPicPr>
            <p:cNvPr id="100" name="Picture 54">
              <a:extLst>
                <a:ext uri="{FF2B5EF4-FFF2-40B4-BE49-F238E27FC236}">
                  <a16:creationId xmlns:a16="http://schemas.microsoft.com/office/drawing/2014/main" id="{DF5BC85F-C843-482B-A415-B4F0415E6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380" y="3655853"/>
              <a:ext cx="699340" cy="145691"/>
            </a:xfrm>
            <a:prstGeom prst="rect">
              <a:avLst/>
            </a:prstGeom>
          </p:spPr>
        </p:pic>
        <p:sp>
          <p:nvSpPr>
            <p:cNvPr id="101" name="Oval 68">
              <a:extLst>
                <a:ext uri="{FF2B5EF4-FFF2-40B4-BE49-F238E27FC236}">
                  <a16:creationId xmlns:a16="http://schemas.microsoft.com/office/drawing/2014/main" id="{0BE1E337-C04D-41CE-A775-4C5FF818D504}"/>
                </a:ext>
              </a:extLst>
            </p:cNvPr>
            <p:cNvSpPr/>
            <p:nvPr/>
          </p:nvSpPr>
          <p:spPr>
            <a:xfrm>
              <a:off x="7353348" y="3229159"/>
              <a:ext cx="492126" cy="4921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EA0109FE-16B9-459F-9AA0-023E3B04E9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91593" y="3327154"/>
              <a:ext cx="213952" cy="320689"/>
            </a:xfrm>
            <a:custGeom>
              <a:avLst/>
              <a:gdLst>
                <a:gd name="T0" fmla="*/ 171 w 190"/>
                <a:gd name="T1" fmla="*/ 133 h 285"/>
                <a:gd name="T2" fmla="*/ 140 w 190"/>
                <a:gd name="T3" fmla="*/ 187 h 285"/>
                <a:gd name="T4" fmla="*/ 148 w 190"/>
                <a:gd name="T5" fmla="*/ 202 h 285"/>
                <a:gd name="T6" fmla="*/ 144 w 190"/>
                <a:gd name="T7" fmla="*/ 214 h 285"/>
                <a:gd name="T8" fmla="*/ 148 w 190"/>
                <a:gd name="T9" fmla="*/ 226 h 285"/>
                <a:gd name="T10" fmla="*/ 140 w 190"/>
                <a:gd name="T11" fmla="*/ 241 h 285"/>
                <a:gd name="T12" fmla="*/ 142 w 190"/>
                <a:gd name="T13" fmla="*/ 249 h 285"/>
                <a:gd name="T14" fmla="*/ 122 w 190"/>
                <a:gd name="T15" fmla="*/ 267 h 285"/>
                <a:gd name="T16" fmla="*/ 95 w 190"/>
                <a:gd name="T17" fmla="*/ 285 h 285"/>
                <a:gd name="T18" fmla="*/ 68 w 190"/>
                <a:gd name="T19" fmla="*/ 267 h 285"/>
                <a:gd name="T20" fmla="*/ 47 w 190"/>
                <a:gd name="T21" fmla="*/ 249 h 285"/>
                <a:gd name="T22" fmla="*/ 50 w 190"/>
                <a:gd name="T23" fmla="*/ 241 h 285"/>
                <a:gd name="T24" fmla="*/ 42 w 190"/>
                <a:gd name="T25" fmla="*/ 226 h 285"/>
                <a:gd name="T26" fmla="*/ 46 w 190"/>
                <a:gd name="T27" fmla="*/ 214 h 285"/>
                <a:gd name="T28" fmla="*/ 42 w 190"/>
                <a:gd name="T29" fmla="*/ 202 h 285"/>
                <a:gd name="T30" fmla="*/ 50 w 190"/>
                <a:gd name="T31" fmla="*/ 187 h 285"/>
                <a:gd name="T32" fmla="*/ 19 w 190"/>
                <a:gd name="T33" fmla="*/ 133 h 285"/>
                <a:gd name="T34" fmla="*/ 0 w 190"/>
                <a:gd name="T35" fmla="*/ 83 h 285"/>
                <a:gd name="T36" fmla="*/ 95 w 190"/>
                <a:gd name="T37" fmla="*/ 0 h 285"/>
                <a:gd name="T38" fmla="*/ 190 w 190"/>
                <a:gd name="T39" fmla="*/ 83 h 285"/>
                <a:gd name="T40" fmla="*/ 171 w 190"/>
                <a:gd name="T41" fmla="*/ 133 h 285"/>
                <a:gd name="T42" fmla="*/ 95 w 190"/>
                <a:gd name="T43" fmla="*/ 24 h 285"/>
                <a:gd name="T44" fmla="*/ 24 w 190"/>
                <a:gd name="T45" fmla="*/ 83 h 285"/>
                <a:gd name="T46" fmla="*/ 36 w 190"/>
                <a:gd name="T47" fmla="*/ 116 h 285"/>
                <a:gd name="T48" fmla="*/ 48 w 190"/>
                <a:gd name="T49" fmla="*/ 129 h 285"/>
                <a:gd name="T50" fmla="*/ 74 w 190"/>
                <a:gd name="T51" fmla="*/ 184 h 285"/>
                <a:gd name="T52" fmla="*/ 116 w 190"/>
                <a:gd name="T53" fmla="*/ 184 h 285"/>
                <a:gd name="T54" fmla="*/ 142 w 190"/>
                <a:gd name="T55" fmla="*/ 129 h 285"/>
                <a:gd name="T56" fmla="*/ 154 w 190"/>
                <a:gd name="T57" fmla="*/ 116 h 285"/>
                <a:gd name="T58" fmla="*/ 166 w 190"/>
                <a:gd name="T59" fmla="*/ 83 h 285"/>
                <a:gd name="T60" fmla="*/ 95 w 190"/>
                <a:gd name="T61" fmla="*/ 24 h 285"/>
                <a:gd name="T62" fmla="*/ 131 w 190"/>
                <a:gd name="T63" fmla="*/ 89 h 285"/>
                <a:gd name="T64" fmla="*/ 125 w 190"/>
                <a:gd name="T65" fmla="*/ 83 h 285"/>
                <a:gd name="T66" fmla="*/ 95 w 190"/>
                <a:gd name="T67" fmla="*/ 65 h 285"/>
                <a:gd name="T68" fmla="*/ 89 w 190"/>
                <a:gd name="T69" fmla="*/ 59 h 285"/>
                <a:gd name="T70" fmla="*/ 95 w 190"/>
                <a:gd name="T71" fmla="*/ 53 h 285"/>
                <a:gd name="T72" fmla="*/ 136 w 190"/>
                <a:gd name="T73" fmla="*/ 83 h 285"/>
                <a:gd name="T74" fmla="*/ 131 w 190"/>
                <a:gd name="T75" fmla="*/ 89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0" h="285">
                  <a:moveTo>
                    <a:pt x="171" y="133"/>
                  </a:moveTo>
                  <a:cubicBezTo>
                    <a:pt x="158" y="147"/>
                    <a:pt x="141" y="167"/>
                    <a:pt x="140" y="187"/>
                  </a:cubicBezTo>
                  <a:cubicBezTo>
                    <a:pt x="145" y="190"/>
                    <a:pt x="148" y="196"/>
                    <a:pt x="148" y="202"/>
                  </a:cubicBezTo>
                  <a:cubicBezTo>
                    <a:pt x="148" y="206"/>
                    <a:pt x="147" y="211"/>
                    <a:pt x="144" y="214"/>
                  </a:cubicBezTo>
                  <a:cubicBezTo>
                    <a:pt x="147" y="217"/>
                    <a:pt x="148" y="221"/>
                    <a:pt x="148" y="226"/>
                  </a:cubicBezTo>
                  <a:cubicBezTo>
                    <a:pt x="148" y="232"/>
                    <a:pt x="145" y="237"/>
                    <a:pt x="140" y="241"/>
                  </a:cubicBezTo>
                  <a:cubicBezTo>
                    <a:pt x="141" y="243"/>
                    <a:pt x="142" y="246"/>
                    <a:pt x="142" y="249"/>
                  </a:cubicBezTo>
                  <a:cubicBezTo>
                    <a:pt x="142" y="261"/>
                    <a:pt x="133" y="267"/>
                    <a:pt x="122" y="267"/>
                  </a:cubicBezTo>
                  <a:cubicBezTo>
                    <a:pt x="117" y="278"/>
                    <a:pt x="107" y="285"/>
                    <a:pt x="95" y="285"/>
                  </a:cubicBezTo>
                  <a:cubicBezTo>
                    <a:pt x="83" y="285"/>
                    <a:pt x="72" y="278"/>
                    <a:pt x="68" y="267"/>
                  </a:cubicBezTo>
                  <a:cubicBezTo>
                    <a:pt x="57" y="267"/>
                    <a:pt x="47" y="261"/>
                    <a:pt x="47" y="249"/>
                  </a:cubicBezTo>
                  <a:cubicBezTo>
                    <a:pt x="47" y="246"/>
                    <a:pt x="48" y="243"/>
                    <a:pt x="50" y="241"/>
                  </a:cubicBezTo>
                  <a:cubicBezTo>
                    <a:pt x="45" y="237"/>
                    <a:pt x="42" y="232"/>
                    <a:pt x="42" y="226"/>
                  </a:cubicBezTo>
                  <a:cubicBezTo>
                    <a:pt x="42" y="221"/>
                    <a:pt x="43" y="217"/>
                    <a:pt x="46" y="214"/>
                  </a:cubicBezTo>
                  <a:cubicBezTo>
                    <a:pt x="43" y="211"/>
                    <a:pt x="42" y="206"/>
                    <a:pt x="42" y="202"/>
                  </a:cubicBezTo>
                  <a:cubicBezTo>
                    <a:pt x="42" y="196"/>
                    <a:pt x="45" y="190"/>
                    <a:pt x="50" y="187"/>
                  </a:cubicBezTo>
                  <a:cubicBezTo>
                    <a:pt x="49" y="167"/>
                    <a:pt x="32" y="147"/>
                    <a:pt x="19" y="133"/>
                  </a:cubicBezTo>
                  <a:cubicBezTo>
                    <a:pt x="6" y="119"/>
                    <a:pt x="0" y="102"/>
                    <a:pt x="0" y="83"/>
                  </a:cubicBezTo>
                  <a:cubicBezTo>
                    <a:pt x="0" y="33"/>
                    <a:pt x="48" y="0"/>
                    <a:pt x="95" y="0"/>
                  </a:cubicBezTo>
                  <a:cubicBezTo>
                    <a:pt x="142" y="0"/>
                    <a:pt x="190" y="33"/>
                    <a:pt x="190" y="83"/>
                  </a:cubicBezTo>
                  <a:cubicBezTo>
                    <a:pt x="190" y="102"/>
                    <a:pt x="184" y="119"/>
                    <a:pt x="171" y="133"/>
                  </a:cubicBezTo>
                  <a:close/>
                  <a:moveTo>
                    <a:pt x="95" y="24"/>
                  </a:moveTo>
                  <a:cubicBezTo>
                    <a:pt x="61" y="24"/>
                    <a:pt x="24" y="46"/>
                    <a:pt x="24" y="83"/>
                  </a:cubicBezTo>
                  <a:cubicBezTo>
                    <a:pt x="24" y="95"/>
                    <a:pt x="29" y="107"/>
                    <a:pt x="36" y="116"/>
                  </a:cubicBezTo>
                  <a:cubicBezTo>
                    <a:pt x="40" y="121"/>
                    <a:pt x="44" y="124"/>
                    <a:pt x="48" y="129"/>
                  </a:cubicBezTo>
                  <a:cubicBezTo>
                    <a:pt x="61" y="144"/>
                    <a:pt x="72" y="163"/>
                    <a:pt x="74" y="184"/>
                  </a:cubicBezTo>
                  <a:cubicBezTo>
                    <a:pt x="116" y="184"/>
                    <a:pt x="116" y="184"/>
                    <a:pt x="116" y="184"/>
                  </a:cubicBezTo>
                  <a:cubicBezTo>
                    <a:pt x="118" y="163"/>
                    <a:pt x="129" y="144"/>
                    <a:pt x="142" y="129"/>
                  </a:cubicBezTo>
                  <a:cubicBezTo>
                    <a:pt x="146" y="124"/>
                    <a:pt x="150" y="121"/>
                    <a:pt x="154" y="116"/>
                  </a:cubicBezTo>
                  <a:cubicBezTo>
                    <a:pt x="161" y="107"/>
                    <a:pt x="166" y="95"/>
                    <a:pt x="166" y="83"/>
                  </a:cubicBezTo>
                  <a:cubicBezTo>
                    <a:pt x="166" y="46"/>
                    <a:pt x="129" y="24"/>
                    <a:pt x="95" y="24"/>
                  </a:cubicBezTo>
                  <a:close/>
                  <a:moveTo>
                    <a:pt x="131" y="89"/>
                  </a:moveTo>
                  <a:cubicBezTo>
                    <a:pt x="127" y="89"/>
                    <a:pt x="125" y="86"/>
                    <a:pt x="125" y="83"/>
                  </a:cubicBezTo>
                  <a:cubicBezTo>
                    <a:pt x="125" y="70"/>
                    <a:pt x="105" y="65"/>
                    <a:pt x="95" y="65"/>
                  </a:cubicBezTo>
                  <a:cubicBezTo>
                    <a:pt x="92" y="65"/>
                    <a:pt x="89" y="63"/>
                    <a:pt x="89" y="59"/>
                  </a:cubicBezTo>
                  <a:cubicBezTo>
                    <a:pt x="89" y="56"/>
                    <a:pt x="92" y="53"/>
                    <a:pt x="95" y="53"/>
                  </a:cubicBezTo>
                  <a:cubicBezTo>
                    <a:pt x="112" y="53"/>
                    <a:pt x="136" y="63"/>
                    <a:pt x="136" y="83"/>
                  </a:cubicBezTo>
                  <a:cubicBezTo>
                    <a:pt x="136" y="86"/>
                    <a:pt x="134" y="89"/>
                    <a:pt x="131" y="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3" name="ZoneTexte 3"/>
          <p:cNvSpPr txBox="1"/>
          <p:nvPr/>
        </p:nvSpPr>
        <p:spPr>
          <a:xfrm>
            <a:off x="1506103" y="5346362"/>
            <a:ext cx="1096119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Atteindre les objectifs fixés du </a:t>
            </a:r>
            <a:r>
              <a:rPr lang="fr-FR" dirty="0" smtClean="0"/>
              <a:t>stage.</a:t>
            </a:r>
            <a:endParaRPr lang="fr-F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Approfondir nos connaissances pratiques.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Renforcer notre créativité, notre détermination et notre capacité d’échange.</a:t>
            </a:r>
          </a:p>
        </p:txBody>
      </p:sp>
      <p:sp>
        <p:nvSpPr>
          <p:cNvPr id="104" name="Right Arrow 103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9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0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121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22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127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128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29" name="Oval 106"/>
          <p:cNvSpPr/>
          <p:nvPr/>
        </p:nvSpPr>
        <p:spPr bwMode="auto">
          <a:xfrm>
            <a:off x="6876821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130" name="object 12"/>
          <p:cNvSpPr txBox="1"/>
          <p:nvPr/>
        </p:nvSpPr>
        <p:spPr>
          <a:xfrm>
            <a:off x="6047252" y="596077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41" name="Oval 106"/>
          <p:cNvSpPr/>
          <p:nvPr/>
        </p:nvSpPr>
        <p:spPr bwMode="auto">
          <a:xfrm>
            <a:off x="9867396" y="139947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142" name="object 12"/>
          <p:cNvSpPr txBox="1"/>
          <p:nvPr/>
        </p:nvSpPr>
        <p:spPr>
          <a:xfrm>
            <a:off x="7654835" y="615524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43" name="Oval 106"/>
          <p:cNvSpPr/>
          <p:nvPr/>
        </p:nvSpPr>
        <p:spPr bwMode="auto">
          <a:xfrm>
            <a:off x="8264856" y="155015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144" name="object 12"/>
          <p:cNvSpPr txBox="1"/>
          <p:nvPr/>
        </p:nvSpPr>
        <p:spPr>
          <a:xfrm>
            <a:off x="9325654" y="543794"/>
            <a:ext cx="2028529" cy="536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b="1" dirty="0" smtClean="0">
                <a:solidFill>
                  <a:srgbClr val="2A5968"/>
                </a:solidFill>
                <a:latin typeface="+mj-lt"/>
              </a:rPr>
              <a:t>Conclusion générale </a:t>
            </a:r>
            <a:endParaRPr lang="fr-FR" b="1" dirty="0">
              <a:solidFill>
                <a:srgbClr val="2A5968"/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45" name="TextBox 5"/>
          <p:cNvSpPr txBox="1">
            <a:spLocks noChangeArrowheads="1"/>
          </p:cNvSpPr>
          <p:nvPr/>
        </p:nvSpPr>
        <p:spPr bwMode="auto">
          <a:xfrm>
            <a:off x="310601" y="880929"/>
            <a:ext cx="12658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Conclusion 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147" name="Group 6"/>
          <p:cNvGrpSpPr>
            <a:grpSpLocks/>
          </p:cNvGrpSpPr>
          <p:nvPr/>
        </p:nvGrpSpPr>
        <p:grpSpPr bwMode="auto">
          <a:xfrm>
            <a:off x="379122" y="1205838"/>
            <a:ext cx="1174844" cy="45719"/>
            <a:chOff x="1775295" y="2028842"/>
            <a:chExt cx="3631535" cy="45719"/>
          </a:xfrm>
        </p:grpSpPr>
        <p:sp>
          <p:nvSpPr>
            <p:cNvPr id="148" name="Rectangle 147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49" name="Rectangle 148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50" name="Rectangle 149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51" name="Rectangle 150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52" name="Rectangle 151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53" name="Rectangle 152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54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74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978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3" dur="1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5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7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9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1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3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5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7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6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4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8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9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1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3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5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7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9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1" dur="1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3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16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7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9" dur="1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1" dur="1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23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6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1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4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8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3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48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9" dur="1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51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53" dur="1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55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5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59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0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2" dur="9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3" dur="9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4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6" dur="9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7" dur="9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8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0" dur="9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1" dur="9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2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4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5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9" dur="2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2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2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2" dur="2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5" dur="3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6" dur="3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3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8" dur="3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1" dur="4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4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4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4" dur="4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7" dur="4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4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4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0" dur="4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4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4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4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6" dur="4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9" dur="3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8" grpId="0" animBg="1"/>
          <p:bldP spid="48" grpId="1" animBg="1"/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5" grpId="1" animBg="1"/>
          <p:bldP spid="56" grpId="0" animBg="1"/>
          <p:bldP spid="56" grpId="1" animBg="1"/>
          <p:bldP spid="57" grpId="0" animBg="1"/>
          <p:bldP spid="57" grpId="1" animBg="1"/>
          <p:bldP spid="58" grpId="0" animBg="1"/>
          <p:bldP spid="58" grpId="1" animBg="1"/>
          <p:bldP spid="59" grpId="0" animBg="1"/>
          <p:bldP spid="59" grpId="1" animBg="1"/>
          <p:bldP spid="60" grpId="0" animBg="1"/>
          <p:bldP spid="60" grpId="1" animBg="1"/>
          <p:bldP spid="61" grpId="0" animBg="1"/>
          <p:bldP spid="61" grpId="1" animBg="1"/>
          <p:bldP spid="62" grpId="0" animBg="1"/>
          <p:bldP spid="62" grpId="1" animBg="1"/>
          <p:bldP spid="63" grpId="0" animBg="1"/>
          <p:bldP spid="63" grpId="1" animBg="1"/>
          <p:bldP spid="64" grpId="0" animBg="1"/>
          <p:bldP spid="64" grpId="1" animBg="1"/>
          <p:bldP spid="65" grpId="0" animBg="1"/>
          <p:bldP spid="65" grpId="1" animBg="1"/>
          <p:bldP spid="66" grpId="0" animBg="1"/>
          <p:bldP spid="66" grpId="1" animBg="1"/>
          <p:bldP spid="67" grpId="0" animBg="1"/>
          <p:bldP spid="67" grpId="1" animBg="1"/>
          <p:bldP spid="68" grpId="0" animBg="1"/>
          <p:bldP spid="68" grpId="1" animBg="1"/>
          <p:bldP spid="69" grpId="0" animBg="1"/>
          <p:bldP spid="69" grpId="1" animBg="1"/>
          <p:bldP spid="70" grpId="0" animBg="1"/>
          <p:bldP spid="70" grpId="1" animBg="1"/>
          <p:bldP spid="71" grpId="0" animBg="1"/>
          <p:bldP spid="71" grpId="1" animBg="1"/>
          <p:bldP spid="119" grpId="0"/>
          <p:bldP spid="121" grpId="0"/>
          <p:bldP spid="128" grpId="0"/>
          <p:bldP spid="130" grpId="0"/>
          <p:bldP spid="142" grpId="0"/>
          <p:bldP spid="1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3" dur="1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5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7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9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1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3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5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7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8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9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1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3" dur="1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5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7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9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1" dur="1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16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7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9" dur="1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1" dur="1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48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9" dur="1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51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53" dur="1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55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57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59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2" dur="9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3" dur="9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4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6" dur="9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7" dur="9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8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0" dur="9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1" dur="9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2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4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5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9" dur="2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2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2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2" dur="2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5" dur="3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6" dur="3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3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8" dur="3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1" dur="4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4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4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4" dur="4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7" dur="4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4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4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0" dur="4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4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4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4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6" dur="4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9" dur="3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8" grpId="0" animBg="1"/>
          <p:bldP spid="48" grpId="1" animBg="1"/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5" grpId="1" animBg="1"/>
          <p:bldP spid="56" grpId="0" animBg="1"/>
          <p:bldP spid="56" grpId="1" animBg="1"/>
          <p:bldP spid="57" grpId="0" animBg="1"/>
          <p:bldP spid="57" grpId="1" animBg="1"/>
          <p:bldP spid="58" grpId="0" animBg="1"/>
          <p:bldP spid="58" grpId="1" animBg="1"/>
          <p:bldP spid="59" grpId="0" animBg="1"/>
          <p:bldP spid="59" grpId="1" animBg="1"/>
          <p:bldP spid="60" grpId="0" animBg="1"/>
          <p:bldP spid="60" grpId="1" animBg="1"/>
          <p:bldP spid="61" grpId="0" animBg="1"/>
          <p:bldP spid="61" grpId="1" animBg="1"/>
          <p:bldP spid="62" grpId="0" animBg="1"/>
          <p:bldP spid="62" grpId="1" animBg="1"/>
          <p:bldP spid="63" grpId="0" animBg="1"/>
          <p:bldP spid="63" grpId="1" animBg="1"/>
          <p:bldP spid="64" grpId="0" animBg="1"/>
          <p:bldP spid="64" grpId="1" animBg="1"/>
          <p:bldP spid="65" grpId="0" animBg="1"/>
          <p:bldP spid="65" grpId="1" animBg="1"/>
          <p:bldP spid="66" grpId="0" animBg="1"/>
          <p:bldP spid="66" grpId="1" animBg="1"/>
          <p:bldP spid="67" grpId="0" animBg="1"/>
          <p:bldP spid="67" grpId="1" animBg="1"/>
          <p:bldP spid="68" grpId="0" animBg="1"/>
          <p:bldP spid="68" grpId="1" animBg="1"/>
          <p:bldP spid="69" grpId="0" animBg="1"/>
          <p:bldP spid="69" grpId="1" animBg="1"/>
          <p:bldP spid="70" grpId="0" animBg="1"/>
          <p:bldP spid="70" grpId="1" animBg="1"/>
          <p:bldP spid="71" grpId="0" animBg="1"/>
          <p:bldP spid="71" grpId="1" animBg="1"/>
          <p:bldP spid="119" grpId="0"/>
          <p:bldP spid="121" grpId="0"/>
          <p:bldP spid="128" grpId="0"/>
          <p:bldP spid="130" grpId="0"/>
          <p:bldP spid="142" grpId="0"/>
          <p:bldP spid="144" grpId="0"/>
        </p:bldLst>
      </p:timing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0"/>
            <a:ext cx="1231652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85" name="Rectangle à coins arrondis 6"/>
          <p:cNvSpPr/>
          <p:nvPr/>
        </p:nvSpPr>
        <p:spPr>
          <a:xfrm>
            <a:off x="172298" y="5535102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86" name="Rectangle à coins arrondis 21"/>
          <p:cNvSpPr/>
          <p:nvPr/>
        </p:nvSpPr>
        <p:spPr>
          <a:xfrm>
            <a:off x="155363" y="6558919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104" name="Right Arrow 103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9" name="object 12"/>
          <p:cNvSpPr txBox="1"/>
          <p:nvPr/>
        </p:nvSpPr>
        <p:spPr>
          <a:xfrm>
            <a:off x="1038974" y="505898"/>
            <a:ext cx="14751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Cadre général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0" name="Oval 106"/>
          <p:cNvSpPr/>
          <p:nvPr/>
        </p:nvSpPr>
        <p:spPr bwMode="auto">
          <a:xfrm>
            <a:off x="1553966" y="155016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121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22" name="Oval 106"/>
          <p:cNvSpPr/>
          <p:nvPr/>
        </p:nvSpPr>
        <p:spPr bwMode="auto">
          <a:xfrm>
            <a:off x="3411884" y="13749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127" name="Oval 106"/>
          <p:cNvSpPr/>
          <p:nvPr/>
        </p:nvSpPr>
        <p:spPr bwMode="auto">
          <a:xfrm>
            <a:off x="5140421" y="125528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128" name="object 12"/>
          <p:cNvSpPr txBox="1"/>
          <p:nvPr/>
        </p:nvSpPr>
        <p:spPr>
          <a:xfrm>
            <a:off x="4340293" y="56724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29" name="Oval 106"/>
          <p:cNvSpPr/>
          <p:nvPr/>
        </p:nvSpPr>
        <p:spPr bwMode="auto">
          <a:xfrm>
            <a:off x="6876821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130" name="object 12"/>
          <p:cNvSpPr txBox="1"/>
          <p:nvPr/>
        </p:nvSpPr>
        <p:spPr>
          <a:xfrm>
            <a:off x="6047252" y="596077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41" name="Oval 106"/>
          <p:cNvSpPr/>
          <p:nvPr/>
        </p:nvSpPr>
        <p:spPr bwMode="auto">
          <a:xfrm>
            <a:off x="9867396" y="139947"/>
            <a:ext cx="320019" cy="33467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142" name="object 12"/>
          <p:cNvSpPr txBox="1"/>
          <p:nvPr/>
        </p:nvSpPr>
        <p:spPr>
          <a:xfrm>
            <a:off x="7654835" y="615524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rgbClr val="2A5968"/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43" name="Oval 106"/>
          <p:cNvSpPr/>
          <p:nvPr/>
        </p:nvSpPr>
        <p:spPr bwMode="auto">
          <a:xfrm>
            <a:off x="8264856" y="155015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144" name="object 12"/>
          <p:cNvSpPr txBox="1"/>
          <p:nvPr/>
        </p:nvSpPr>
        <p:spPr>
          <a:xfrm>
            <a:off x="9325654" y="543794"/>
            <a:ext cx="2028529" cy="536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b="1" dirty="0" smtClean="0">
                <a:solidFill>
                  <a:srgbClr val="2A5968"/>
                </a:solidFill>
                <a:latin typeface="+mj-lt"/>
              </a:rPr>
              <a:t>Conclusion générale </a:t>
            </a:r>
            <a:endParaRPr lang="fr-FR" b="1" dirty="0">
              <a:solidFill>
                <a:srgbClr val="2A5968"/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45" name="TextBox 5"/>
          <p:cNvSpPr txBox="1">
            <a:spLocks noChangeArrowheads="1"/>
          </p:cNvSpPr>
          <p:nvPr/>
        </p:nvSpPr>
        <p:spPr bwMode="auto">
          <a:xfrm>
            <a:off x="310601" y="880929"/>
            <a:ext cx="6614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Perspectives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147" name="Group 6"/>
          <p:cNvGrpSpPr>
            <a:grpSpLocks/>
          </p:cNvGrpSpPr>
          <p:nvPr/>
        </p:nvGrpSpPr>
        <p:grpSpPr bwMode="auto">
          <a:xfrm>
            <a:off x="379122" y="1204542"/>
            <a:ext cx="1365858" cy="45719"/>
            <a:chOff x="1775295" y="2028842"/>
            <a:chExt cx="3631535" cy="45719"/>
          </a:xfrm>
        </p:grpSpPr>
        <p:sp>
          <p:nvSpPr>
            <p:cNvPr id="148" name="Rectangle 147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49" name="Rectangle 148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50" name="Rectangle 149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51" name="Rectangle 150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52" name="Rectangle 151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53" name="Rectangle 152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92" name="Snip Single Corner Rectangle 2">
            <a:extLst>
              <a:ext uri="{FF2B5EF4-FFF2-40B4-BE49-F238E27FC236}">
                <a16:creationId xmlns:a16="http://schemas.microsoft.com/office/drawing/2014/main" id="{6E1E9BF7-603F-4889-85C9-C9DE8BA3A5B2}"/>
              </a:ext>
            </a:extLst>
          </p:cNvPr>
          <p:cNvSpPr/>
          <p:nvPr/>
        </p:nvSpPr>
        <p:spPr>
          <a:xfrm flipH="1">
            <a:off x="6694287" y="18130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3" name="Snip Single Corner Rectangle 4">
            <a:extLst>
              <a:ext uri="{FF2B5EF4-FFF2-40B4-BE49-F238E27FC236}">
                <a16:creationId xmlns:a16="http://schemas.microsoft.com/office/drawing/2014/main" id="{F7C13A5F-C26B-451E-A141-61BB4B9653BE}"/>
              </a:ext>
            </a:extLst>
          </p:cNvPr>
          <p:cNvSpPr/>
          <p:nvPr/>
        </p:nvSpPr>
        <p:spPr>
          <a:xfrm flipH="1" flipV="1">
            <a:off x="6694287" y="3963820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5" name="Snip Single Corner Rectangle 1">
            <a:extLst>
              <a:ext uri="{FF2B5EF4-FFF2-40B4-BE49-F238E27FC236}">
                <a16:creationId xmlns:a16="http://schemas.microsoft.com/office/drawing/2014/main" id="{81137DEF-22DF-4E4F-94D8-F6E61DC597D4}"/>
              </a:ext>
            </a:extLst>
          </p:cNvPr>
          <p:cNvSpPr/>
          <p:nvPr/>
        </p:nvSpPr>
        <p:spPr>
          <a:xfrm>
            <a:off x="1191987" y="18130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5" name="Snip Single Corner Rectangle 3">
            <a:extLst>
              <a:ext uri="{FF2B5EF4-FFF2-40B4-BE49-F238E27FC236}">
                <a16:creationId xmlns:a16="http://schemas.microsoft.com/office/drawing/2014/main" id="{07C06604-9826-43DA-BDAB-3C6D1D9A4F66}"/>
              </a:ext>
            </a:extLst>
          </p:cNvPr>
          <p:cNvSpPr/>
          <p:nvPr/>
        </p:nvSpPr>
        <p:spPr>
          <a:xfrm flipV="1">
            <a:off x="1191987" y="3963820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6" name="Rounded Rectangle 5">
            <a:extLst>
              <a:ext uri="{FF2B5EF4-FFF2-40B4-BE49-F238E27FC236}">
                <a16:creationId xmlns:a16="http://schemas.microsoft.com/office/drawing/2014/main" id="{E3E9C9AF-1D0F-4272-BB6E-38941271D3A8}"/>
              </a:ext>
            </a:extLst>
          </p:cNvPr>
          <p:cNvSpPr/>
          <p:nvPr/>
        </p:nvSpPr>
        <p:spPr>
          <a:xfrm>
            <a:off x="5151613" y="3138981"/>
            <a:ext cx="2326658" cy="140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7" name="Text Placeholder 13">
            <a:extLst>
              <a:ext uri="{FF2B5EF4-FFF2-40B4-BE49-F238E27FC236}">
                <a16:creationId xmlns:a16="http://schemas.microsoft.com/office/drawing/2014/main" id="{E134B302-8B07-46A3-9514-525392F622C7}"/>
              </a:ext>
            </a:extLst>
          </p:cNvPr>
          <p:cNvSpPr txBox="1">
            <a:spLocks/>
          </p:cNvSpPr>
          <p:nvPr/>
        </p:nvSpPr>
        <p:spPr>
          <a:xfrm>
            <a:off x="5181011" y="3546685"/>
            <a:ext cx="2313589" cy="62115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Perspectives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8" name="TextBox 18">
            <a:extLst>
              <a:ext uri="{FF2B5EF4-FFF2-40B4-BE49-F238E27FC236}">
                <a16:creationId xmlns:a16="http://schemas.microsoft.com/office/drawing/2014/main" id="{45D02C78-B123-4621-9CB5-B3DEA00D7754}"/>
              </a:ext>
            </a:extLst>
          </p:cNvPr>
          <p:cNvSpPr txBox="1"/>
          <p:nvPr/>
        </p:nvSpPr>
        <p:spPr>
          <a:xfrm>
            <a:off x="1812729" y="2588277"/>
            <a:ext cx="397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Gestion des feedbacks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9" name="TextBox 18">
            <a:extLst>
              <a:ext uri="{FF2B5EF4-FFF2-40B4-BE49-F238E27FC236}">
                <a16:creationId xmlns:a16="http://schemas.microsoft.com/office/drawing/2014/main" id="{45D02C78-B123-4621-9CB5-B3DEA00D7754}"/>
              </a:ext>
            </a:extLst>
          </p:cNvPr>
          <p:cNvSpPr txBox="1"/>
          <p:nvPr/>
        </p:nvSpPr>
        <p:spPr>
          <a:xfrm>
            <a:off x="1812728" y="4583069"/>
            <a:ext cx="397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Gestion des risques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0" name="TextBox 18">
            <a:extLst>
              <a:ext uri="{FF2B5EF4-FFF2-40B4-BE49-F238E27FC236}">
                <a16:creationId xmlns:a16="http://schemas.microsoft.com/office/drawing/2014/main" id="{45D02C78-B123-4621-9CB5-B3DEA00D7754}"/>
              </a:ext>
            </a:extLst>
          </p:cNvPr>
          <p:cNvSpPr txBox="1"/>
          <p:nvPr/>
        </p:nvSpPr>
        <p:spPr>
          <a:xfrm>
            <a:off x="7494600" y="2487888"/>
            <a:ext cx="397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Gestion des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budgétisation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1" name="TextBox 18">
            <a:extLst>
              <a:ext uri="{FF2B5EF4-FFF2-40B4-BE49-F238E27FC236}">
                <a16:creationId xmlns:a16="http://schemas.microsoft.com/office/drawing/2014/main" id="{45D02C78-B123-4621-9CB5-B3DEA00D7754}"/>
              </a:ext>
            </a:extLst>
          </p:cNvPr>
          <p:cNvSpPr txBox="1"/>
          <p:nvPr/>
        </p:nvSpPr>
        <p:spPr>
          <a:xfrm>
            <a:off x="7649655" y="4583069"/>
            <a:ext cx="397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Développement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d’une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version mobile de application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2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75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441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1" grpId="0"/>
      <p:bldP spid="128" grpId="0"/>
      <p:bldP spid="130" grpId="0"/>
      <p:bldP spid="142" grpId="0"/>
      <p:bldP spid="144" grpId="0"/>
      <p:bldP spid="92" grpId="0" animBg="1"/>
      <p:bldP spid="93" grpId="0" animBg="1"/>
      <p:bldP spid="95" grpId="0" animBg="1"/>
      <p:bldP spid="105" grpId="0" animBg="1"/>
      <p:bldP spid="106" grpId="0" animBg="1"/>
      <p:bldP spid="107" grpId="0"/>
      <p:bldP spid="108" grpId="0"/>
      <p:bldP spid="109" grpId="0"/>
      <p:bldP spid="110" grpId="0"/>
      <p:bldP spid="11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rci">
            <a:hlinkClick r:id="" action="ppaction://media"/>
            <a:extLst>
              <a:ext uri="{FF2B5EF4-FFF2-40B4-BE49-F238E27FC236}">
                <a16:creationId xmlns:a16="http://schemas.microsoft.com/office/drawing/2014/main" id="{E7F03D4F-EE5F-44A2-8696-45C10F313B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32" y="-1692286"/>
            <a:ext cx="406337" cy="406337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90694E2-DC0F-45F3-9A3A-E99A3E6FB7D9}"/>
              </a:ext>
            </a:extLst>
          </p:cNvPr>
          <p:cNvSpPr/>
          <p:nvPr/>
        </p:nvSpPr>
        <p:spPr>
          <a:xfrm>
            <a:off x="9912192" y="0"/>
            <a:ext cx="8280000" cy="6858000"/>
          </a:xfrm>
          <a:prstGeom prst="parallelogram">
            <a:avLst>
              <a:gd name="adj" fmla="val 87796"/>
            </a:avLst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noFill/>
          </a:ln>
          <a:effectLst>
            <a:outerShdw blurRad="3810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E90694E2-DC0F-45F3-9A3A-E99A3E6FB7D9}"/>
              </a:ext>
            </a:extLst>
          </p:cNvPr>
          <p:cNvSpPr/>
          <p:nvPr/>
        </p:nvSpPr>
        <p:spPr>
          <a:xfrm>
            <a:off x="8039921" y="0"/>
            <a:ext cx="8280000" cy="6858000"/>
          </a:xfrm>
          <a:prstGeom prst="parallelogram">
            <a:avLst>
              <a:gd name="adj" fmla="val 87796"/>
            </a:avLst>
          </a:prstGeom>
          <a:gradFill>
            <a:gsLst>
              <a:gs pos="0">
                <a:srgbClr val="FF9933"/>
              </a:gs>
              <a:gs pos="100000">
                <a:srgbClr val="2A5968"/>
              </a:gs>
            </a:gsLst>
            <a:lin ang="5400000" scaled="1"/>
          </a:gradFill>
          <a:ln>
            <a:noFill/>
          </a:ln>
          <a:effectLst>
            <a:outerShdw blurRad="3810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17" name="Picture 2" descr="Résultat de recherche d'images pour &quot;end study cap png&quot;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486" y="1387395"/>
            <a:ext cx="2606692" cy="2041605"/>
          </a:xfrm>
          <a:prstGeom prst="rect">
            <a:avLst/>
          </a:prstGeom>
          <a:noFill/>
          <a:ln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3000">
                  <a:schemeClr val="accent5">
                    <a:lumMod val="89000"/>
                  </a:schemeClr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691;p42"/>
          <p:cNvSpPr txBox="1"/>
          <p:nvPr/>
        </p:nvSpPr>
        <p:spPr>
          <a:xfrm>
            <a:off x="3288642" y="4017206"/>
            <a:ext cx="4873815" cy="685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34284" tIns="17138" rIns="34284" bIns="17138" anchor="t" anchorCtr="0">
            <a:noAutofit/>
          </a:bodyPr>
          <a:lstStyle/>
          <a:p>
            <a:pPr algn="ctr">
              <a:lnSpc>
                <a:spcPct val="151515"/>
              </a:lnSpc>
            </a:pPr>
            <a:r>
              <a:rPr lang="fr-FR" sz="2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Merci pour votre attention</a:t>
            </a:r>
            <a:endParaRPr sz="2600" dirty="0"/>
          </a:p>
        </p:txBody>
      </p:sp>
      <p:sp>
        <p:nvSpPr>
          <p:cNvPr id="22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2A5968"/>
                </a:solidFill>
              </a:rPr>
              <a:t>76</a:t>
            </a:r>
            <a:endParaRPr lang="fr-FR" dirty="0">
              <a:solidFill>
                <a:srgbClr val="2A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9164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592026" y="18328"/>
            <a:ext cx="7569197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55363" y="5234485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311532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b="1" dirty="0" smtClean="0">
                <a:solidFill>
                  <a:srgbClr val="2A5968"/>
                </a:solidFill>
                <a:latin typeface="+mj-lt"/>
              </a:rPr>
              <a:t>Cadre général</a:t>
            </a:r>
            <a:endParaRPr lang="fr-FR" b="1" dirty="0">
              <a:solidFill>
                <a:srgbClr val="2A5968"/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3266927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1" name="Oval 106"/>
          <p:cNvSpPr/>
          <p:nvPr/>
        </p:nvSpPr>
        <p:spPr bwMode="auto">
          <a:xfrm>
            <a:off x="501140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49959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       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62186" y="1390058"/>
            <a:ext cx="1793185" cy="54838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72517" y="1027635"/>
            <a:ext cx="3243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Solution proposée 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48" name="Group 4"/>
          <p:cNvGrpSpPr/>
          <p:nvPr/>
        </p:nvGrpSpPr>
        <p:grpSpPr>
          <a:xfrm>
            <a:off x="3720627" y="3678439"/>
            <a:ext cx="5069351" cy="2111573"/>
            <a:chOff x="0" y="-1"/>
            <a:chExt cx="6536441" cy="2722671"/>
          </a:xfrm>
        </p:grpSpPr>
        <p:sp>
          <p:nvSpPr>
            <p:cNvPr id="49" name="Shape 20"/>
            <p:cNvSpPr/>
            <p:nvPr/>
          </p:nvSpPr>
          <p:spPr>
            <a:xfrm>
              <a:off x="1419424" y="-1"/>
              <a:ext cx="5117017" cy="2164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445" extrusionOk="0">
                  <a:moveTo>
                    <a:pt x="21065" y="865"/>
                  </a:moveTo>
                  <a:cubicBezTo>
                    <a:pt x="21115" y="963"/>
                    <a:pt x="21162" y="1072"/>
                    <a:pt x="21205" y="1193"/>
                  </a:cubicBezTo>
                  <a:cubicBezTo>
                    <a:pt x="21600" y="2305"/>
                    <a:pt x="21463" y="3974"/>
                    <a:pt x="20940" y="4708"/>
                  </a:cubicBezTo>
                  <a:cubicBezTo>
                    <a:pt x="20696" y="4400"/>
                    <a:pt x="20419" y="4271"/>
                    <a:pt x="20147" y="4329"/>
                  </a:cubicBezTo>
                  <a:cubicBezTo>
                    <a:pt x="19875" y="4387"/>
                    <a:pt x="19608" y="4633"/>
                    <a:pt x="19383" y="5075"/>
                  </a:cubicBezTo>
                  <a:lnTo>
                    <a:pt x="17434" y="8893"/>
                  </a:lnTo>
                  <a:cubicBezTo>
                    <a:pt x="17434" y="8892"/>
                    <a:pt x="17434" y="8891"/>
                    <a:pt x="17434" y="8890"/>
                  </a:cubicBezTo>
                  <a:cubicBezTo>
                    <a:pt x="17434" y="8889"/>
                    <a:pt x="17435" y="8887"/>
                    <a:pt x="17435" y="8886"/>
                  </a:cubicBezTo>
                  <a:lnTo>
                    <a:pt x="17328" y="9093"/>
                  </a:lnTo>
                  <a:cubicBezTo>
                    <a:pt x="17321" y="8392"/>
                    <a:pt x="17216" y="7715"/>
                    <a:pt x="17026" y="7177"/>
                  </a:cubicBezTo>
                  <a:cubicBezTo>
                    <a:pt x="16971" y="7020"/>
                    <a:pt x="16908" y="6877"/>
                    <a:pt x="16841" y="6749"/>
                  </a:cubicBezTo>
                  <a:lnTo>
                    <a:pt x="19835" y="893"/>
                  </a:lnTo>
                  <a:cubicBezTo>
                    <a:pt x="19885" y="793"/>
                    <a:pt x="19940" y="706"/>
                    <a:pt x="19998" y="634"/>
                  </a:cubicBezTo>
                  <a:cubicBezTo>
                    <a:pt x="20281" y="279"/>
                    <a:pt x="20620" y="277"/>
                    <a:pt x="20905" y="622"/>
                  </a:cubicBezTo>
                  <a:cubicBezTo>
                    <a:pt x="20962" y="690"/>
                    <a:pt x="21015" y="768"/>
                    <a:pt x="21065" y="865"/>
                  </a:cubicBezTo>
                  <a:close/>
                  <a:moveTo>
                    <a:pt x="18952" y="583"/>
                  </a:moveTo>
                  <a:cubicBezTo>
                    <a:pt x="19002" y="679"/>
                    <a:pt x="19050" y="789"/>
                    <a:pt x="19092" y="911"/>
                  </a:cubicBezTo>
                  <a:cubicBezTo>
                    <a:pt x="19100" y="933"/>
                    <a:pt x="19107" y="954"/>
                    <a:pt x="19114" y="976"/>
                  </a:cubicBezTo>
                  <a:lnTo>
                    <a:pt x="16451" y="6193"/>
                  </a:lnTo>
                  <a:cubicBezTo>
                    <a:pt x="16382" y="6136"/>
                    <a:pt x="16311" y="6093"/>
                    <a:pt x="16239" y="6064"/>
                  </a:cubicBezTo>
                  <a:cubicBezTo>
                    <a:pt x="16166" y="6035"/>
                    <a:pt x="16092" y="6020"/>
                    <a:pt x="16019" y="6020"/>
                  </a:cubicBezTo>
                  <a:lnTo>
                    <a:pt x="14956" y="6024"/>
                  </a:lnTo>
                  <a:lnTo>
                    <a:pt x="17721" y="609"/>
                  </a:lnTo>
                  <a:cubicBezTo>
                    <a:pt x="18031" y="2"/>
                    <a:pt x="18455" y="-78"/>
                    <a:pt x="18792" y="336"/>
                  </a:cubicBezTo>
                  <a:cubicBezTo>
                    <a:pt x="18848" y="404"/>
                    <a:pt x="18901" y="487"/>
                    <a:pt x="18952" y="583"/>
                  </a:cubicBezTo>
                  <a:close/>
                  <a:moveTo>
                    <a:pt x="20964" y="6292"/>
                  </a:moveTo>
                  <a:cubicBezTo>
                    <a:pt x="21306" y="7269"/>
                    <a:pt x="21250" y="8715"/>
                    <a:pt x="20838" y="9528"/>
                  </a:cubicBezTo>
                  <a:lnTo>
                    <a:pt x="17513" y="16042"/>
                  </a:lnTo>
                  <a:cubicBezTo>
                    <a:pt x="17303" y="16454"/>
                    <a:pt x="16933" y="16638"/>
                    <a:pt x="16616" y="16719"/>
                  </a:cubicBezTo>
                  <a:cubicBezTo>
                    <a:pt x="16298" y="16800"/>
                    <a:pt x="16034" y="16779"/>
                    <a:pt x="16034" y="16779"/>
                  </a:cubicBezTo>
                  <a:lnTo>
                    <a:pt x="11044" y="16788"/>
                  </a:lnTo>
                  <a:cubicBezTo>
                    <a:pt x="11011" y="16788"/>
                    <a:pt x="10978" y="16784"/>
                    <a:pt x="10946" y="16777"/>
                  </a:cubicBezTo>
                  <a:cubicBezTo>
                    <a:pt x="10914" y="16769"/>
                    <a:pt x="10882" y="16758"/>
                    <a:pt x="10851" y="16744"/>
                  </a:cubicBezTo>
                  <a:cubicBezTo>
                    <a:pt x="10600" y="16668"/>
                    <a:pt x="10142" y="16532"/>
                    <a:pt x="9575" y="16099"/>
                  </a:cubicBezTo>
                  <a:cubicBezTo>
                    <a:pt x="9008" y="15666"/>
                    <a:pt x="8332" y="14938"/>
                    <a:pt x="7644" y="13678"/>
                  </a:cubicBezTo>
                  <a:lnTo>
                    <a:pt x="3729" y="21445"/>
                  </a:lnTo>
                  <a:lnTo>
                    <a:pt x="0" y="15037"/>
                  </a:lnTo>
                  <a:cubicBezTo>
                    <a:pt x="1576" y="11886"/>
                    <a:pt x="3171" y="8790"/>
                    <a:pt x="4777" y="5727"/>
                  </a:cubicBezTo>
                  <a:cubicBezTo>
                    <a:pt x="5291" y="4746"/>
                    <a:pt x="5676" y="4005"/>
                    <a:pt x="6272" y="3325"/>
                  </a:cubicBezTo>
                  <a:cubicBezTo>
                    <a:pt x="7715" y="1679"/>
                    <a:pt x="9186" y="2709"/>
                    <a:pt x="11615" y="6867"/>
                  </a:cubicBezTo>
                  <a:lnTo>
                    <a:pt x="16011" y="6857"/>
                  </a:lnTo>
                  <a:cubicBezTo>
                    <a:pt x="16313" y="6857"/>
                    <a:pt x="16584" y="7182"/>
                    <a:pt x="16763" y="7693"/>
                  </a:cubicBezTo>
                  <a:cubicBezTo>
                    <a:pt x="16903" y="8091"/>
                    <a:pt x="16988" y="8603"/>
                    <a:pt x="16988" y="9158"/>
                  </a:cubicBezTo>
                  <a:cubicBezTo>
                    <a:pt x="16989" y="9651"/>
                    <a:pt x="16923" y="10122"/>
                    <a:pt x="16804" y="10511"/>
                  </a:cubicBezTo>
                  <a:cubicBezTo>
                    <a:pt x="16726" y="10765"/>
                    <a:pt x="16626" y="10978"/>
                    <a:pt x="16512" y="11138"/>
                  </a:cubicBezTo>
                  <a:cubicBezTo>
                    <a:pt x="16362" y="11347"/>
                    <a:pt x="16191" y="11458"/>
                    <a:pt x="16017" y="11460"/>
                  </a:cubicBezTo>
                  <a:lnTo>
                    <a:pt x="11134" y="11495"/>
                  </a:lnTo>
                  <a:cubicBezTo>
                    <a:pt x="11029" y="11465"/>
                    <a:pt x="10938" y="11668"/>
                    <a:pt x="10945" y="11917"/>
                  </a:cubicBezTo>
                  <a:cubicBezTo>
                    <a:pt x="10951" y="12114"/>
                    <a:pt x="11019" y="12269"/>
                    <a:pt x="11102" y="12275"/>
                  </a:cubicBezTo>
                  <a:cubicBezTo>
                    <a:pt x="11150" y="12275"/>
                    <a:pt x="11198" y="12275"/>
                    <a:pt x="11247" y="12276"/>
                  </a:cubicBezTo>
                  <a:cubicBezTo>
                    <a:pt x="12837" y="12283"/>
                    <a:pt x="14428" y="12280"/>
                    <a:pt x="16019" y="12271"/>
                  </a:cubicBezTo>
                  <a:cubicBezTo>
                    <a:pt x="16059" y="12270"/>
                    <a:pt x="16395" y="12189"/>
                    <a:pt x="16715" y="11688"/>
                  </a:cubicBezTo>
                  <a:cubicBezTo>
                    <a:pt x="16958" y="11309"/>
                    <a:pt x="17278" y="10417"/>
                    <a:pt x="17507" y="9990"/>
                  </a:cubicBezTo>
                  <a:cubicBezTo>
                    <a:pt x="18496" y="8146"/>
                    <a:pt x="19594" y="5985"/>
                    <a:pt x="19594" y="5985"/>
                  </a:cubicBezTo>
                  <a:cubicBezTo>
                    <a:pt x="20008" y="5176"/>
                    <a:pt x="20621" y="5314"/>
                    <a:pt x="20964" y="6292"/>
                  </a:cubicBezTo>
                  <a:close/>
                  <a:moveTo>
                    <a:pt x="16816" y="506"/>
                  </a:moveTo>
                  <a:cubicBezTo>
                    <a:pt x="16866" y="602"/>
                    <a:pt x="16913" y="712"/>
                    <a:pt x="16956" y="834"/>
                  </a:cubicBezTo>
                  <a:cubicBezTo>
                    <a:pt x="16964" y="856"/>
                    <a:pt x="16971" y="878"/>
                    <a:pt x="16979" y="901"/>
                  </a:cubicBezTo>
                  <a:lnTo>
                    <a:pt x="14348" y="6053"/>
                  </a:lnTo>
                  <a:cubicBezTo>
                    <a:pt x="14332" y="6051"/>
                    <a:pt x="13944" y="6038"/>
                    <a:pt x="13559" y="6025"/>
                  </a:cubicBezTo>
                  <a:cubicBezTo>
                    <a:pt x="13174" y="6012"/>
                    <a:pt x="12793" y="6000"/>
                    <a:pt x="12793" y="6000"/>
                  </a:cubicBezTo>
                  <a:lnTo>
                    <a:pt x="15585" y="529"/>
                  </a:lnTo>
                  <a:cubicBezTo>
                    <a:pt x="15895" y="-78"/>
                    <a:pt x="16318" y="-155"/>
                    <a:pt x="16655" y="258"/>
                  </a:cubicBezTo>
                  <a:cubicBezTo>
                    <a:pt x="16712" y="327"/>
                    <a:pt x="16765" y="410"/>
                    <a:pt x="16816" y="506"/>
                  </a:cubicBezTo>
                  <a:close/>
                </a:path>
              </a:pathLst>
            </a:custGeom>
            <a:solidFill>
              <a:srgbClr val="E5E5E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9pPr>
            </a:lstStyle>
            <a:p>
              <a:endParaRPr/>
            </a:p>
          </p:txBody>
        </p:sp>
        <p:sp>
          <p:nvSpPr>
            <p:cNvPr id="52" name="Shape 21"/>
            <p:cNvSpPr/>
            <p:nvPr/>
          </p:nvSpPr>
          <p:spPr>
            <a:xfrm>
              <a:off x="0" y="578353"/>
              <a:ext cx="3168254" cy="2144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28" y="0"/>
                  </a:moveTo>
                  <a:lnTo>
                    <a:pt x="0" y="18382"/>
                  </a:lnTo>
                  <a:lnTo>
                    <a:pt x="0" y="21600"/>
                  </a:lnTo>
                  <a:lnTo>
                    <a:pt x="13791" y="21600"/>
                  </a:lnTo>
                  <a:lnTo>
                    <a:pt x="21600" y="11921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2A596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1pPr>
              <a:lvl2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2pPr>
              <a:lvl3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3pPr>
              <a:lvl4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4pPr>
              <a:lvl5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5pPr>
              <a:lvl6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6pPr>
              <a:lvl7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7pPr>
              <a:lvl8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8pPr>
              <a:lvl9pPr marL="0" marR="0" indent="0" algn="ctr" defTabSz="457200" rtl="0" fontAlgn="auto" latinLnBrk="0" hangingPunct="0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5000" b="0" i="0" u="none" strike="noStrike" cap="none" spc="0" normalizeH="0" baseline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Thin"/>
                </a:defRPr>
              </a:lvl9pPr>
            </a:lstStyle>
            <a:p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4618001" y="2243593"/>
            <a:ext cx="4221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Conception, développement et déploiement d’une application de gestion du projet</a:t>
            </a:r>
            <a:endParaRPr lang="fr-FR" b="1" dirty="0"/>
          </a:p>
        </p:txBody>
      </p:sp>
      <p:sp>
        <p:nvSpPr>
          <p:cNvPr id="33" name="Oval 106"/>
          <p:cNvSpPr/>
          <p:nvPr/>
        </p:nvSpPr>
        <p:spPr bwMode="auto">
          <a:xfrm>
            <a:off x="1486271" y="147295"/>
            <a:ext cx="327831" cy="27912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40" name="Organigramme : Connecteur 4"/>
          <p:cNvSpPr/>
          <p:nvPr/>
        </p:nvSpPr>
        <p:spPr>
          <a:xfrm>
            <a:off x="10810231" y="6295455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5968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4868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  <p:bldP spid="51" grpId="0"/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633430" y="0"/>
            <a:ext cx="6812982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B4CA6A-61F0-4C75-B12B-6E1395AD4025}"/>
              </a:ext>
            </a:extLst>
          </p:cNvPr>
          <p:cNvSpPr/>
          <p:nvPr/>
        </p:nvSpPr>
        <p:spPr>
          <a:xfrm>
            <a:off x="0" y="9164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1FB88893-CC0B-423E-B1DA-E0DD89139313}"/>
              </a:ext>
            </a:extLst>
          </p:cNvPr>
          <p:cNvSpPr/>
          <p:nvPr/>
        </p:nvSpPr>
        <p:spPr>
          <a:xfrm>
            <a:off x="4592026" y="18328"/>
            <a:ext cx="7569197" cy="6858000"/>
          </a:xfrm>
          <a:custGeom>
            <a:avLst/>
            <a:gdLst>
              <a:gd name="connsiteX0" fmla="*/ 0 w 6986769"/>
              <a:gd name="connsiteY0" fmla="*/ 0 h 6858000"/>
              <a:gd name="connsiteX1" fmla="*/ 6986769 w 6986769"/>
              <a:gd name="connsiteY1" fmla="*/ 0 h 6858000"/>
              <a:gd name="connsiteX2" fmla="*/ 6986769 w 6986769"/>
              <a:gd name="connsiteY2" fmla="*/ 6858000 h 6858000"/>
              <a:gd name="connsiteX3" fmla="*/ 2509127 w 69867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6769" h="6858000">
                <a:moveTo>
                  <a:pt x="0" y="0"/>
                </a:moveTo>
                <a:lnTo>
                  <a:pt x="6986769" y="0"/>
                </a:lnTo>
                <a:lnTo>
                  <a:pt x="6986769" y="6858000"/>
                </a:lnTo>
                <a:lnTo>
                  <a:pt x="2509127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à coins arrondis 6"/>
          <p:cNvSpPr/>
          <p:nvPr/>
        </p:nvSpPr>
        <p:spPr>
          <a:xfrm>
            <a:off x="167888" y="5471923"/>
            <a:ext cx="413649" cy="1404405"/>
          </a:xfrm>
          <a:prstGeom prst="roundRect">
            <a:avLst/>
          </a:prstGeom>
          <a:gradFill>
            <a:gsLst>
              <a:gs pos="0">
                <a:srgbClr val="FF9966"/>
              </a:gs>
              <a:gs pos="100000">
                <a:srgbClr val="2A5968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9A78B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155363" y="6601351"/>
            <a:ext cx="1589617" cy="388216"/>
          </a:xfrm>
          <a:prstGeom prst="roundRect">
            <a:avLst/>
          </a:prstGeom>
          <a:solidFill>
            <a:srgbClr val="2A5968"/>
          </a:solidFill>
          <a:ln>
            <a:solidFill>
              <a:srgbClr val="2A5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2A5968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987160" y="221010"/>
            <a:ext cx="10066322" cy="1075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038974" y="505898"/>
            <a:ext cx="147510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b="1" dirty="0" smtClean="0">
                <a:solidFill>
                  <a:srgbClr val="2A5968"/>
                </a:solidFill>
                <a:latin typeface="+mj-lt"/>
              </a:rPr>
              <a:t>Cadre général</a:t>
            </a:r>
            <a:endParaRPr lang="fr-FR" b="1" dirty="0">
              <a:solidFill>
                <a:srgbClr val="2A5968"/>
              </a:solidFill>
              <a:latin typeface="+mj-lt"/>
            </a:endParaRPr>
          </a:p>
        </p:txBody>
      </p:sp>
      <p:sp>
        <p:nvSpPr>
          <p:cNvPr id="28" name="Oval 106"/>
          <p:cNvSpPr/>
          <p:nvPr/>
        </p:nvSpPr>
        <p:spPr bwMode="auto">
          <a:xfrm>
            <a:off x="3266927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  <a:latin typeface="Calibri Light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2538788" y="543408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Phase de planification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1" name="Oval 106"/>
          <p:cNvSpPr/>
          <p:nvPr/>
        </p:nvSpPr>
        <p:spPr bwMode="auto">
          <a:xfrm>
            <a:off x="501140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449959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altLang="ko-KR" sz="1600" b="1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       </a:t>
            </a:r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1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Oval 106"/>
          <p:cNvSpPr/>
          <p:nvPr/>
        </p:nvSpPr>
        <p:spPr bwMode="auto">
          <a:xfrm>
            <a:off x="6739672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6034889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2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Oval 106"/>
          <p:cNvSpPr/>
          <p:nvPr/>
        </p:nvSpPr>
        <p:spPr bwMode="auto">
          <a:xfrm>
            <a:off x="8287345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7648076" y="538268"/>
            <a:ext cx="17557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/>
            <a:r>
              <a:rPr lang="fr-FR" altLang="ko-KR" sz="16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Release 3</a:t>
            </a:r>
            <a:endParaRPr lang="fr-FR" altLang="ko-KR" sz="16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Oval 106"/>
          <p:cNvSpPr/>
          <p:nvPr/>
        </p:nvSpPr>
        <p:spPr bwMode="auto">
          <a:xfrm>
            <a:off x="9884763" y="167661"/>
            <a:ext cx="258762" cy="258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Calibri Light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9325654" y="543794"/>
            <a:ext cx="202852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Conclusion générale 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fr-FR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62186" y="1396966"/>
            <a:ext cx="2289574" cy="47929"/>
            <a:chOff x="1775295" y="2028842"/>
            <a:chExt cx="3631535" cy="45719"/>
          </a:xfrm>
        </p:grpSpPr>
        <p:sp>
          <p:nvSpPr>
            <p:cNvPr id="42" name="Rectangle 41"/>
            <p:cNvSpPr/>
            <p:nvPr/>
          </p:nvSpPr>
          <p:spPr>
            <a:xfrm flipV="1">
              <a:off x="1775295" y="2028842"/>
              <a:ext cx="541047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2390024" y="2028842"/>
              <a:ext cx="54104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flipV="1">
              <a:off x="3025806" y="2028842"/>
              <a:ext cx="541047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3640535" y="2028842"/>
              <a:ext cx="541047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4257370" y="2028842"/>
              <a:ext cx="538941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4865783" y="2028842"/>
              <a:ext cx="541047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anchor="ctr"/>
            <a:lstStyle/>
            <a:p>
              <a:pPr algn="ctr" defTabSz="182843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72517" y="1027635"/>
            <a:ext cx="3243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chemeClr val="tx2"/>
                </a:solidFill>
                <a:latin typeface="+mn-lt"/>
              </a:rPr>
              <a:t>Méthodologie du travail</a:t>
            </a:r>
            <a:endParaRPr lang="id-ID" altLang="fr-FR" sz="18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0" name="Picture 2" descr="Comprendre la méthode Agile Scrum en 10 min • Tuleap">
            <a:extLst>
              <a:ext uri="{FF2B5EF4-FFF2-40B4-BE49-F238E27FC236}">
                <a16:creationId xmlns:a16="http://schemas.microsoft.com/office/drawing/2014/main" id="{B2E29E05-1BFC-4DDE-9CC5-8CCB3313E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75" y="1533543"/>
            <a:ext cx="10627524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106"/>
          <p:cNvSpPr/>
          <p:nvPr/>
        </p:nvSpPr>
        <p:spPr bwMode="auto">
          <a:xfrm>
            <a:off x="1486271" y="147295"/>
            <a:ext cx="327831" cy="279129"/>
          </a:xfrm>
          <a:prstGeom prst="ellipse">
            <a:avLst/>
          </a:prstGeom>
          <a:solidFill>
            <a:srgbClr val="2A596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 Light"/>
            </a:endParaRPr>
          </a:p>
        </p:txBody>
      </p:sp>
      <p:sp>
        <p:nvSpPr>
          <p:cNvPr id="33" name="Organigramme : Connecteur 4"/>
          <p:cNvSpPr/>
          <p:nvPr/>
        </p:nvSpPr>
        <p:spPr>
          <a:xfrm>
            <a:off x="11167636" y="6394492"/>
            <a:ext cx="636181" cy="41047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A5968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4528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2" grpId="0"/>
      <p:bldP spid="35" grpId="0"/>
      <p:bldP spid="37" grpId="0"/>
      <p:bldP spid="39" grpId="0"/>
      <p:bldP spid="5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2131</Words>
  <Application>Microsoft Office PowerPoint</Application>
  <PresentationFormat>Widescreen</PresentationFormat>
  <Paragraphs>748</Paragraphs>
  <Slides>76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92" baseType="lpstr">
      <vt:lpstr>맑은 고딕</vt:lpstr>
      <vt:lpstr>MS PGothic</vt:lpstr>
      <vt:lpstr>Arial</vt:lpstr>
      <vt:lpstr>Arial Black</vt:lpstr>
      <vt:lpstr>Calibri</vt:lpstr>
      <vt:lpstr>Calibri Light</vt:lpstr>
      <vt:lpstr>Helvetica Neue Thin</vt:lpstr>
      <vt:lpstr>Montserrat</vt:lpstr>
      <vt:lpstr>Noto Sans</vt:lpstr>
      <vt:lpstr>Open Sans</vt:lpstr>
      <vt:lpstr>Open Sans Light</vt:lpstr>
      <vt:lpstr>Raleway Light</vt:lpstr>
      <vt:lpstr>Roboto</vt:lpstr>
      <vt:lpstr>Roboto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742</cp:revision>
  <dcterms:created xsi:type="dcterms:W3CDTF">2021-09-27T12:06:21Z</dcterms:created>
  <dcterms:modified xsi:type="dcterms:W3CDTF">2021-09-29T11:09:24Z</dcterms:modified>
</cp:coreProperties>
</file>